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257" r:id="rId3"/>
    <p:sldId id="274" r:id="rId4"/>
    <p:sldId id="258" r:id="rId5"/>
    <p:sldId id="272" r:id="rId6"/>
    <p:sldId id="273" r:id="rId7"/>
    <p:sldId id="259" r:id="rId8"/>
    <p:sldId id="260" r:id="rId9"/>
    <p:sldId id="261" r:id="rId10"/>
    <p:sldId id="262" r:id="rId11"/>
    <p:sldId id="269" r:id="rId12"/>
    <p:sldId id="265" r:id="rId13"/>
    <p:sldId id="270" r:id="rId14"/>
    <p:sldId id="266" r:id="rId15"/>
    <p:sldId id="271" r:id="rId16"/>
    <p:sldId id="267" r:id="rId17"/>
    <p:sldId id="268" r:id="rId18"/>
  </p:sldIdLst>
  <p:sldSz cx="11880850" cy="6858000"/>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936" y="-102"/>
      </p:cViewPr>
      <p:guideLst>
        <p:guide orient="horz" pos="2160"/>
        <p:guide pos="3742"/>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DC0C55-6AA8-457D-AEB0-5BD54FF28D56}" type="doc">
      <dgm:prSet loTypeId="urn:microsoft.com/office/officeart/2005/8/layout/process4" loCatId="list" qsTypeId="urn:microsoft.com/office/officeart/2005/8/quickstyle/simple1" qsCatId="simple" csTypeId="urn:microsoft.com/office/officeart/2005/8/colors/accent1_2" csCatId="accent1" phldr="1"/>
      <dgm:spPr>
        <a:scene3d>
          <a:camera prst="orthographicFront">
            <a:rot lat="0" lon="0" rev="0"/>
          </a:camera>
          <a:lightRig rig="balanced" dir="t">
            <a:rot lat="0" lon="0" rev="8700000"/>
          </a:lightRig>
        </a:scene3d>
      </dgm:spPr>
      <dgm:t>
        <a:bodyPr/>
        <a:lstStyle/>
        <a:p>
          <a:endParaRPr lang="en-US"/>
        </a:p>
      </dgm:t>
    </dgm:pt>
    <dgm:pt modelId="{F23DCEDF-3FC0-475E-AF48-562B029C764E}">
      <dgm:prSet phldrT="[Text]" custT="1"/>
      <dgm:spPr>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nchor="ctr"/>
        <a:lstStyle/>
        <a:p>
          <a:r>
            <a:rPr lang="en-US" sz="2000" b="1" smtClean="0"/>
            <a:t>01. </a:t>
          </a:r>
          <a:r>
            <a:rPr lang="en-US" sz="2000" smtClean="0"/>
            <a:t>a unified and comprehensive system of </a:t>
          </a:r>
          <a:r>
            <a:rPr lang="en-US" sz="2000" smtClean="0">
              <a:solidFill>
                <a:srgbClr val="FF0000"/>
              </a:solidFill>
            </a:rPr>
            <a:t>social insurance</a:t>
          </a:r>
          <a:r>
            <a:rPr lang="en-US" sz="2000" smtClean="0"/>
            <a:t>.</a:t>
          </a:r>
          <a:endParaRPr lang="en-US" sz="2000" dirty="0"/>
        </a:p>
      </dgm:t>
    </dgm:pt>
    <dgm:pt modelId="{7A2E6D08-F2E7-4D6A-A429-2C3A84AA9072}" type="parTrans" cxnId="{BE663B7B-9912-44AA-B0F4-D532A7574425}">
      <dgm:prSet/>
      <dgm:spPr/>
      <dgm:t>
        <a:bodyPr/>
        <a:lstStyle/>
        <a:p>
          <a:endParaRPr lang="en-US" sz="2000"/>
        </a:p>
      </dgm:t>
    </dgm:pt>
    <dgm:pt modelId="{FE3ACBD6-1B94-42DF-BD20-EB19F34F1EEE}" type="sibTrans" cxnId="{BE663B7B-9912-44AA-B0F4-D532A7574425}">
      <dgm:prSet/>
      <dgm:spPr/>
      <dgm:t>
        <a:bodyPr/>
        <a:lstStyle/>
        <a:p>
          <a:endParaRPr lang="en-US" sz="2000"/>
        </a:p>
      </dgm:t>
    </dgm:pt>
    <dgm:pt modelId="{717B9196-544F-48E8-916B-0D14C52F5913}">
      <dgm:prSet phldrT="[Text]" custT="1"/>
      <dgm:spPr>
        <a:solidFill>
          <a:srgbClr val="00B0F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nchor="ctr"/>
        <a:lstStyle/>
        <a:p>
          <a:pPr algn="ctr"/>
          <a:r>
            <a:rPr lang="en-US" sz="2000" b="1" smtClean="0"/>
            <a:t>02. </a:t>
          </a:r>
          <a:r>
            <a:rPr lang="en-US" sz="2000" smtClean="0">
              <a:solidFill>
                <a:srgbClr val="FF0000"/>
              </a:solidFill>
            </a:rPr>
            <a:t>Public assistance </a:t>
          </a:r>
          <a:r>
            <a:rPr lang="en-US" sz="2000" smtClean="0"/>
            <a:t>programme to aid those people who were not covered sufficiently by social insurance benefits.</a:t>
          </a:r>
          <a:endParaRPr lang="en-US" sz="2000" dirty="0"/>
        </a:p>
      </dgm:t>
    </dgm:pt>
    <dgm:pt modelId="{65C570CB-907B-4CA0-A9A6-46B1656F8416}" type="parTrans" cxnId="{D88AFE5F-864A-4AC4-88F1-12ACC1461CBF}">
      <dgm:prSet/>
      <dgm:spPr/>
      <dgm:t>
        <a:bodyPr/>
        <a:lstStyle/>
        <a:p>
          <a:endParaRPr lang="en-US" sz="2000"/>
        </a:p>
      </dgm:t>
    </dgm:pt>
    <dgm:pt modelId="{5EED27C8-B461-45DF-BEB7-DFF844B3225A}" type="sibTrans" cxnId="{D88AFE5F-864A-4AC4-88F1-12ACC1461CBF}">
      <dgm:prSet/>
      <dgm:spPr/>
      <dgm:t>
        <a:bodyPr/>
        <a:lstStyle/>
        <a:p>
          <a:endParaRPr lang="en-US" sz="2000"/>
        </a:p>
      </dgm:t>
    </dgm:pt>
    <dgm:pt modelId="{7FA7164A-EE2C-437A-A9A5-E3346C4B2BF9}">
      <dgm:prSet phldrT="[Text]" custT="1"/>
      <dgm:spPr>
        <a:solidFill>
          <a:schemeClr val="accent4">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nchor="ctr"/>
        <a:lstStyle/>
        <a:p>
          <a:r>
            <a:rPr lang="en-US" sz="2000" b="1" smtClean="0"/>
            <a:t>03. </a:t>
          </a:r>
          <a:r>
            <a:rPr lang="en-US" sz="2000" smtClean="0">
              <a:solidFill>
                <a:srgbClr val="FF0000"/>
              </a:solidFill>
            </a:rPr>
            <a:t>Children allowances</a:t>
          </a:r>
          <a:r>
            <a:rPr lang="en-US" sz="2000" smtClean="0">
              <a:solidFill>
                <a:schemeClr val="tx1"/>
              </a:solidFill>
            </a:rPr>
            <a:t>, providing a weekly allowance for each child after the first ( now-a-days the first one  gets more allowance than the rest)</a:t>
          </a:r>
          <a:endParaRPr lang="en-US" sz="2000" dirty="0">
            <a:solidFill>
              <a:schemeClr val="tx1"/>
            </a:solidFill>
          </a:endParaRPr>
        </a:p>
      </dgm:t>
    </dgm:pt>
    <dgm:pt modelId="{130DF68C-83A0-49B3-B49F-CC0A33D6156E}" type="parTrans" cxnId="{04B21605-029D-425D-A292-469BFB39CE33}">
      <dgm:prSet/>
      <dgm:spPr/>
      <dgm:t>
        <a:bodyPr/>
        <a:lstStyle/>
        <a:p>
          <a:endParaRPr lang="en-US" sz="2000"/>
        </a:p>
      </dgm:t>
    </dgm:pt>
    <dgm:pt modelId="{88E0EC38-6C62-4A5B-9B21-6A80E69F9119}" type="sibTrans" cxnId="{04B21605-029D-425D-A292-469BFB39CE33}">
      <dgm:prSet/>
      <dgm:spPr/>
      <dgm:t>
        <a:bodyPr/>
        <a:lstStyle/>
        <a:p>
          <a:endParaRPr lang="en-US" sz="2000"/>
        </a:p>
      </dgm:t>
    </dgm:pt>
    <dgm:pt modelId="{A29E6F44-F3F9-488D-ACB0-80CA2BCF57AA}">
      <dgm:prSet phldrT="[Text]" custT="1"/>
      <dgm:spPr>
        <a:solidFill>
          <a:schemeClr val="accent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nchor="ctr"/>
        <a:lstStyle/>
        <a:p>
          <a:r>
            <a:rPr lang="en-US" sz="2000" b="1" dirty="0" smtClean="0"/>
            <a:t>04. </a:t>
          </a:r>
          <a:r>
            <a:rPr lang="en-US" sz="2000" dirty="0" smtClean="0"/>
            <a:t>a comprehensive</a:t>
          </a:r>
          <a:r>
            <a:rPr lang="en-US" sz="2000" b="1" u="sng" dirty="0" smtClean="0">
              <a:solidFill>
                <a:schemeClr val="bg1"/>
              </a:solidFill>
            </a:rPr>
            <a:t> free health and rehabilitation </a:t>
          </a:r>
          <a:r>
            <a:rPr lang="en-US" sz="2000" dirty="0" smtClean="0"/>
            <a:t>service for the entire population and    </a:t>
          </a:r>
          <a:endParaRPr lang="en-US" sz="2000" dirty="0"/>
        </a:p>
      </dgm:t>
    </dgm:pt>
    <dgm:pt modelId="{42EC5B0F-ECD1-467A-A86E-355182886364}" type="parTrans" cxnId="{4F82B399-66A8-4F5C-B012-44249F2CC538}">
      <dgm:prSet/>
      <dgm:spPr/>
      <dgm:t>
        <a:bodyPr/>
        <a:lstStyle/>
        <a:p>
          <a:endParaRPr lang="en-US" sz="3200"/>
        </a:p>
      </dgm:t>
    </dgm:pt>
    <dgm:pt modelId="{04EFCD73-31EA-4959-973B-49B88B304291}" type="sibTrans" cxnId="{4F82B399-66A8-4F5C-B012-44249F2CC538}">
      <dgm:prSet/>
      <dgm:spPr/>
      <dgm:t>
        <a:bodyPr/>
        <a:lstStyle/>
        <a:p>
          <a:endParaRPr lang="en-US" sz="3200"/>
        </a:p>
      </dgm:t>
    </dgm:pt>
    <dgm:pt modelId="{FD6DC04E-E7C4-492C-8493-1A4BF971C963}">
      <dgm:prSet phldrT="[Text]" custT="1"/>
      <dgm:spPr>
        <a:solidFill>
          <a:schemeClr val="accent5">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nchor="ctr"/>
        <a:lstStyle/>
        <a:p>
          <a:r>
            <a:rPr lang="en-US" sz="2000" b="1" dirty="0" smtClean="0"/>
            <a:t>05. </a:t>
          </a:r>
          <a:r>
            <a:rPr lang="en-US" sz="2000" dirty="0" smtClean="0"/>
            <a:t>the maintenance of </a:t>
          </a:r>
          <a:r>
            <a:rPr lang="en-US" sz="2000" b="1" u="sng" dirty="0" smtClean="0">
              <a:solidFill>
                <a:schemeClr val="bg1"/>
              </a:solidFill>
            </a:rPr>
            <a:t>full employment </a:t>
          </a:r>
          <a:r>
            <a:rPr lang="en-US" sz="2000" dirty="0" smtClean="0">
              <a:solidFill>
                <a:schemeClr val="bg1"/>
              </a:solidFill>
            </a:rPr>
            <a:t>through public works in order to prevent mass unemployment in economic crisis.</a:t>
          </a:r>
          <a:endParaRPr lang="en-US" sz="2000" dirty="0">
            <a:solidFill>
              <a:schemeClr val="bg1"/>
            </a:solidFill>
          </a:endParaRPr>
        </a:p>
      </dgm:t>
    </dgm:pt>
    <dgm:pt modelId="{C50010E0-6DF3-428A-A70B-0E6F024F4CF9}" type="parTrans" cxnId="{1C11866A-9AC7-4F92-B07E-E1341A3EFBF5}">
      <dgm:prSet/>
      <dgm:spPr/>
      <dgm:t>
        <a:bodyPr/>
        <a:lstStyle/>
        <a:p>
          <a:endParaRPr lang="en-US" sz="3200"/>
        </a:p>
      </dgm:t>
    </dgm:pt>
    <dgm:pt modelId="{940B0909-8AE2-4B0F-A697-2F770D2EB617}" type="sibTrans" cxnId="{1C11866A-9AC7-4F92-B07E-E1341A3EFBF5}">
      <dgm:prSet/>
      <dgm:spPr/>
      <dgm:t>
        <a:bodyPr/>
        <a:lstStyle/>
        <a:p>
          <a:endParaRPr lang="en-US" sz="3200"/>
        </a:p>
      </dgm:t>
    </dgm:pt>
    <dgm:pt modelId="{4EDE4C9C-1A03-49FF-BEC4-4EE64FF57700}" type="pres">
      <dgm:prSet presAssocID="{6DDC0C55-6AA8-457D-AEB0-5BD54FF28D56}" presName="Name0" presStyleCnt="0">
        <dgm:presLayoutVars>
          <dgm:dir/>
          <dgm:animLvl val="lvl"/>
          <dgm:resizeHandles val="exact"/>
        </dgm:presLayoutVars>
      </dgm:prSet>
      <dgm:spPr/>
      <dgm:t>
        <a:bodyPr/>
        <a:lstStyle/>
        <a:p>
          <a:endParaRPr lang="en-US"/>
        </a:p>
      </dgm:t>
    </dgm:pt>
    <dgm:pt modelId="{EF49C2E4-0CB4-4C28-90ED-871A0F13580A}" type="pres">
      <dgm:prSet presAssocID="{FD6DC04E-E7C4-492C-8493-1A4BF971C963}" presName="boxAndChildren"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A4C20DF1-2510-4BFF-B786-B2A5550F6A32}" type="pres">
      <dgm:prSet presAssocID="{FD6DC04E-E7C4-492C-8493-1A4BF971C963}" presName="parentTextBox" presStyleLbl="node1" presStyleIdx="0" presStyleCnt="5"/>
      <dgm:spPr/>
      <dgm:t>
        <a:bodyPr/>
        <a:lstStyle/>
        <a:p>
          <a:endParaRPr lang="en-US"/>
        </a:p>
      </dgm:t>
    </dgm:pt>
    <dgm:pt modelId="{BADC848D-3A94-4978-8B6D-F8A4CB87D715}" type="pres">
      <dgm:prSet presAssocID="{04EFCD73-31EA-4959-973B-49B88B304291}" presName="sp"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D1866F89-9159-439C-AE8D-3A3845FC652E}" type="pres">
      <dgm:prSet presAssocID="{A29E6F44-F3F9-488D-ACB0-80CA2BCF57AA}" presName="arrowAndChildren"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F7BE65B4-E968-4FCB-A8C6-3FFD0A33EE5C}" type="pres">
      <dgm:prSet presAssocID="{A29E6F44-F3F9-488D-ACB0-80CA2BCF57AA}" presName="parentTextArrow" presStyleLbl="node1" presStyleIdx="1" presStyleCnt="5"/>
      <dgm:spPr/>
      <dgm:t>
        <a:bodyPr/>
        <a:lstStyle/>
        <a:p>
          <a:endParaRPr lang="en-US"/>
        </a:p>
      </dgm:t>
    </dgm:pt>
    <dgm:pt modelId="{5A00BFCD-83CA-436F-91DB-73400699E4D0}" type="pres">
      <dgm:prSet presAssocID="{88E0EC38-6C62-4A5B-9B21-6A80E69F9119}" presName="sp"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56222113-8867-47AD-A094-C84FD9711721}" type="pres">
      <dgm:prSet presAssocID="{7FA7164A-EE2C-437A-A9A5-E3346C4B2BF9}" presName="arrowAndChildren"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9421FFDC-D24E-4CC5-AA63-2B9CE858BA39}" type="pres">
      <dgm:prSet presAssocID="{7FA7164A-EE2C-437A-A9A5-E3346C4B2BF9}" presName="parentTextArrow" presStyleLbl="node1" presStyleIdx="2" presStyleCnt="5"/>
      <dgm:spPr/>
      <dgm:t>
        <a:bodyPr/>
        <a:lstStyle/>
        <a:p>
          <a:endParaRPr lang="en-US"/>
        </a:p>
      </dgm:t>
    </dgm:pt>
    <dgm:pt modelId="{B49EE24D-0A1D-4DD1-93BB-D91384195D8A}" type="pres">
      <dgm:prSet presAssocID="{5EED27C8-B461-45DF-BEB7-DFF844B3225A}" presName="sp"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51BF0631-2967-427B-B045-0DF6DBF00BDE}" type="pres">
      <dgm:prSet presAssocID="{717B9196-544F-48E8-916B-0D14C52F5913}" presName="arrowAndChildren"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7F55F220-DF7F-4AAB-8D9E-8478DF369AA9}" type="pres">
      <dgm:prSet presAssocID="{717B9196-544F-48E8-916B-0D14C52F5913}" presName="parentTextArrow" presStyleLbl="node1" presStyleIdx="3" presStyleCnt="5"/>
      <dgm:spPr/>
      <dgm:t>
        <a:bodyPr/>
        <a:lstStyle/>
        <a:p>
          <a:endParaRPr lang="en-US"/>
        </a:p>
      </dgm:t>
    </dgm:pt>
    <dgm:pt modelId="{7559BF77-5501-453C-AE35-7179CEBBAEC6}" type="pres">
      <dgm:prSet presAssocID="{FE3ACBD6-1B94-42DF-BD20-EB19F34F1EEE}" presName="sp"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EACF6F24-EA49-4DC4-B6CA-31F18B28225F}" type="pres">
      <dgm:prSet presAssocID="{F23DCEDF-3FC0-475E-AF48-562B029C764E}" presName="arrowAndChildren"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E6DE14CB-ABF1-4D60-958E-F25AD8545FD9}" type="pres">
      <dgm:prSet presAssocID="{F23DCEDF-3FC0-475E-AF48-562B029C764E}" presName="parentTextArrow" presStyleLbl="node1" presStyleIdx="4" presStyleCnt="5"/>
      <dgm:spPr/>
      <dgm:t>
        <a:bodyPr/>
        <a:lstStyle/>
        <a:p>
          <a:endParaRPr lang="en-US"/>
        </a:p>
      </dgm:t>
    </dgm:pt>
  </dgm:ptLst>
  <dgm:cxnLst>
    <dgm:cxn modelId="{8FDEB32C-8B94-4563-B493-99CFC99993B6}" type="presOf" srcId="{FD6DC04E-E7C4-492C-8493-1A4BF971C963}" destId="{A4C20DF1-2510-4BFF-B786-B2A5550F6A32}" srcOrd="0" destOrd="0" presId="urn:microsoft.com/office/officeart/2005/8/layout/process4"/>
    <dgm:cxn modelId="{BE663B7B-9912-44AA-B0F4-D532A7574425}" srcId="{6DDC0C55-6AA8-457D-AEB0-5BD54FF28D56}" destId="{F23DCEDF-3FC0-475E-AF48-562B029C764E}" srcOrd="0" destOrd="0" parTransId="{7A2E6D08-F2E7-4D6A-A429-2C3A84AA9072}" sibTransId="{FE3ACBD6-1B94-42DF-BD20-EB19F34F1EEE}"/>
    <dgm:cxn modelId="{3684BF0A-64C7-4CB9-97EA-D5513CAF96BC}" type="presOf" srcId="{717B9196-544F-48E8-916B-0D14C52F5913}" destId="{7F55F220-DF7F-4AAB-8D9E-8478DF369AA9}" srcOrd="0" destOrd="0" presId="urn:microsoft.com/office/officeart/2005/8/layout/process4"/>
    <dgm:cxn modelId="{04B21605-029D-425D-A292-469BFB39CE33}" srcId="{6DDC0C55-6AA8-457D-AEB0-5BD54FF28D56}" destId="{7FA7164A-EE2C-437A-A9A5-E3346C4B2BF9}" srcOrd="2" destOrd="0" parTransId="{130DF68C-83A0-49B3-B49F-CC0A33D6156E}" sibTransId="{88E0EC38-6C62-4A5B-9B21-6A80E69F9119}"/>
    <dgm:cxn modelId="{E67DAE6F-1D1B-4D18-9B83-6AD4DD769D7D}" type="presOf" srcId="{7FA7164A-EE2C-437A-A9A5-E3346C4B2BF9}" destId="{9421FFDC-D24E-4CC5-AA63-2B9CE858BA39}" srcOrd="0" destOrd="0" presId="urn:microsoft.com/office/officeart/2005/8/layout/process4"/>
    <dgm:cxn modelId="{5DC95FBF-4FBC-4D3F-BA20-2498BF164F1F}" type="presOf" srcId="{6DDC0C55-6AA8-457D-AEB0-5BD54FF28D56}" destId="{4EDE4C9C-1A03-49FF-BEC4-4EE64FF57700}" srcOrd="0" destOrd="0" presId="urn:microsoft.com/office/officeart/2005/8/layout/process4"/>
    <dgm:cxn modelId="{1C11866A-9AC7-4F92-B07E-E1341A3EFBF5}" srcId="{6DDC0C55-6AA8-457D-AEB0-5BD54FF28D56}" destId="{FD6DC04E-E7C4-492C-8493-1A4BF971C963}" srcOrd="4" destOrd="0" parTransId="{C50010E0-6DF3-428A-A70B-0E6F024F4CF9}" sibTransId="{940B0909-8AE2-4B0F-A697-2F770D2EB617}"/>
    <dgm:cxn modelId="{4F82B399-66A8-4F5C-B012-44249F2CC538}" srcId="{6DDC0C55-6AA8-457D-AEB0-5BD54FF28D56}" destId="{A29E6F44-F3F9-488D-ACB0-80CA2BCF57AA}" srcOrd="3" destOrd="0" parTransId="{42EC5B0F-ECD1-467A-A86E-355182886364}" sibTransId="{04EFCD73-31EA-4959-973B-49B88B304291}"/>
    <dgm:cxn modelId="{D88AFE5F-864A-4AC4-88F1-12ACC1461CBF}" srcId="{6DDC0C55-6AA8-457D-AEB0-5BD54FF28D56}" destId="{717B9196-544F-48E8-916B-0D14C52F5913}" srcOrd="1" destOrd="0" parTransId="{65C570CB-907B-4CA0-A9A6-46B1656F8416}" sibTransId="{5EED27C8-B461-45DF-BEB7-DFF844B3225A}"/>
    <dgm:cxn modelId="{4D31DC54-4E23-48D9-A4FE-1AB61AED2372}" type="presOf" srcId="{A29E6F44-F3F9-488D-ACB0-80CA2BCF57AA}" destId="{F7BE65B4-E968-4FCB-A8C6-3FFD0A33EE5C}" srcOrd="0" destOrd="0" presId="urn:microsoft.com/office/officeart/2005/8/layout/process4"/>
    <dgm:cxn modelId="{3D39624A-942D-436A-BB3D-8A1FD0A5EC4D}" type="presOf" srcId="{F23DCEDF-3FC0-475E-AF48-562B029C764E}" destId="{E6DE14CB-ABF1-4D60-958E-F25AD8545FD9}" srcOrd="0" destOrd="0" presId="urn:microsoft.com/office/officeart/2005/8/layout/process4"/>
    <dgm:cxn modelId="{DCA1718D-18F9-4AE2-B969-0BF3CFC4FBFD}" type="presParOf" srcId="{4EDE4C9C-1A03-49FF-BEC4-4EE64FF57700}" destId="{EF49C2E4-0CB4-4C28-90ED-871A0F13580A}" srcOrd="0" destOrd="0" presId="urn:microsoft.com/office/officeart/2005/8/layout/process4"/>
    <dgm:cxn modelId="{041A5CF9-EC8A-446D-B1C3-C48BB66396E3}" type="presParOf" srcId="{EF49C2E4-0CB4-4C28-90ED-871A0F13580A}" destId="{A4C20DF1-2510-4BFF-B786-B2A5550F6A32}" srcOrd="0" destOrd="0" presId="urn:microsoft.com/office/officeart/2005/8/layout/process4"/>
    <dgm:cxn modelId="{2A4324E0-3A10-4724-AAEC-97D953348198}" type="presParOf" srcId="{4EDE4C9C-1A03-49FF-BEC4-4EE64FF57700}" destId="{BADC848D-3A94-4978-8B6D-F8A4CB87D715}" srcOrd="1" destOrd="0" presId="urn:microsoft.com/office/officeart/2005/8/layout/process4"/>
    <dgm:cxn modelId="{EA44B331-B821-4016-9375-8023FD9CAEFA}" type="presParOf" srcId="{4EDE4C9C-1A03-49FF-BEC4-4EE64FF57700}" destId="{D1866F89-9159-439C-AE8D-3A3845FC652E}" srcOrd="2" destOrd="0" presId="urn:microsoft.com/office/officeart/2005/8/layout/process4"/>
    <dgm:cxn modelId="{D96BC989-8E53-4017-A9D0-9C9D0A554ACE}" type="presParOf" srcId="{D1866F89-9159-439C-AE8D-3A3845FC652E}" destId="{F7BE65B4-E968-4FCB-A8C6-3FFD0A33EE5C}" srcOrd="0" destOrd="0" presId="urn:microsoft.com/office/officeart/2005/8/layout/process4"/>
    <dgm:cxn modelId="{11A4496D-CE94-47BC-B98E-CE125F90A4A5}" type="presParOf" srcId="{4EDE4C9C-1A03-49FF-BEC4-4EE64FF57700}" destId="{5A00BFCD-83CA-436F-91DB-73400699E4D0}" srcOrd="3" destOrd="0" presId="urn:microsoft.com/office/officeart/2005/8/layout/process4"/>
    <dgm:cxn modelId="{3699DC73-3C8C-4399-BF0C-CC182C4BC657}" type="presParOf" srcId="{4EDE4C9C-1A03-49FF-BEC4-4EE64FF57700}" destId="{56222113-8867-47AD-A094-C84FD9711721}" srcOrd="4" destOrd="0" presId="urn:microsoft.com/office/officeart/2005/8/layout/process4"/>
    <dgm:cxn modelId="{8699D462-7EBF-47CB-B50D-ADFED7FBF8D5}" type="presParOf" srcId="{56222113-8867-47AD-A094-C84FD9711721}" destId="{9421FFDC-D24E-4CC5-AA63-2B9CE858BA39}" srcOrd="0" destOrd="0" presId="urn:microsoft.com/office/officeart/2005/8/layout/process4"/>
    <dgm:cxn modelId="{CD016804-D6AB-4189-A027-EE32D9CF69BB}" type="presParOf" srcId="{4EDE4C9C-1A03-49FF-BEC4-4EE64FF57700}" destId="{B49EE24D-0A1D-4DD1-93BB-D91384195D8A}" srcOrd="5" destOrd="0" presId="urn:microsoft.com/office/officeart/2005/8/layout/process4"/>
    <dgm:cxn modelId="{9C3E1F8D-B137-487D-A7B5-BDA5CB1035DF}" type="presParOf" srcId="{4EDE4C9C-1A03-49FF-BEC4-4EE64FF57700}" destId="{51BF0631-2967-427B-B045-0DF6DBF00BDE}" srcOrd="6" destOrd="0" presId="urn:microsoft.com/office/officeart/2005/8/layout/process4"/>
    <dgm:cxn modelId="{77A2E294-7861-412E-BF88-186F0B9DAF05}" type="presParOf" srcId="{51BF0631-2967-427B-B045-0DF6DBF00BDE}" destId="{7F55F220-DF7F-4AAB-8D9E-8478DF369AA9}" srcOrd="0" destOrd="0" presId="urn:microsoft.com/office/officeart/2005/8/layout/process4"/>
    <dgm:cxn modelId="{8E31032C-5221-490D-A7DB-33FFA3E51EF3}" type="presParOf" srcId="{4EDE4C9C-1A03-49FF-BEC4-4EE64FF57700}" destId="{7559BF77-5501-453C-AE35-7179CEBBAEC6}" srcOrd="7" destOrd="0" presId="urn:microsoft.com/office/officeart/2005/8/layout/process4"/>
    <dgm:cxn modelId="{2A22A336-BDD9-4A8D-AADA-7D30DA279ED2}" type="presParOf" srcId="{4EDE4C9C-1A03-49FF-BEC4-4EE64FF57700}" destId="{EACF6F24-EA49-4DC4-B6CA-31F18B28225F}" srcOrd="8" destOrd="0" presId="urn:microsoft.com/office/officeart/2005/8/layout/process4"/>
    <dgm:cxn modelId="{CC16E439-7A97-4E83-B1AD-2053C4501E47}" type="presParOf" srcId="{EACF6F24-EA49-4DC4-B6CA-31F18B28225F}" destId="{E6DE14CB-ABF1-4D60-958E-F25AD8545FD9}" srcOrd="0" destOrd="0" presId="urn:microsoft.com/office/officeart/2005/8/layout/process4"/>
  </dgm:cxnLst>
  <dgm:bg/>
  <dgm:whole/>
</dgm:dataModel>
</file>

<file path=ppt/diagrams/data2.xml><?xml version="1.0" encoding="utf-8"?>
<dgm:dataModel xmlns:dgm="http://schemas.openxmlformats.org/drawingml/2006/diagram" xmlns:a="http://schemas.openxmlformats.org/drawingml/2006/main">
  <dgm:ptLst>
    <dgm:pt modelId="{C17BDBCD-1E7E-4284-861C-D17D04E225C7}" type="doc">
      <dgm:prSet loTypeId="urn:microsoft.com/office/officeart/2005/8/layout/vList6" loCatId="list" qsTypeId="urn:microsoft.com/office/officeart/2005/8/quickstyle/simple1" qsCatId="simple" csTypeId="urn:microsoft.com/office/officeart/2005/8/colors/colorful5" csCatId="colorful" phldr="1"/>
      <dgm:spPr/>
      <dgm:t>
        <a:bodyPr/>
        <a:lstStyle/>
        <a:p>
          <a:endParaRPr lang="en-US"/>
        </a:p>
      </dgm:t>
    </dgm:pt>
    <dgm:pt modelId="{6E172623-4EE9-4349-88BF-7B229429AE92}">
      <dgm:prSet phldrT="[Text]"/>
      <dgm:spPr/>
      <dgm:t>
        <a:bodyPr/>
        <a:lstStyle/>
        <a:p>
          <a:r>
            <a:rPr lang="en-US" b="0" u="none" dirty="0" smtClean="0"/>
            <a:t>National Insurance Act 1946</a:t>
          </a:r>
          <a:endParaRPr lang="en-US" b="0" u="none" dirty="0"/>
        </a:p>
      </dgm:t>
    </dgm:pt>
    <dgm:pt modelId="{A6F9593E-D63C-4ACB-A510-27FA18FFBA9C}" type="parTrans" cxnId="{56586189-2EA7-46F7-8FC8-7AAFF718D61B}">
      <dgm:prSet/>
      <dgm:spPr/>
      <dgm:t>
        <a:bodyPr/>
        <a:lstStyle/>
        <a:p>
          <a:endParaRPr lang="en-US"/>
        </a:p>
      </dgm:t>
    </dgm:pt>
    <dgm:pt modelId="{AE833FDB-B9A0-4651-8193-1510909BC578}" type="sibTrans" cxnId="{56586189-2EA7-46F7-8FC8-7AAFF718D61B}">
      <dgm:prSet/>
      <dgm:spPr/>
      <dgm:t>
        <a:bodyPr/>
        <a:lstStyle/>
        <a:p>
          <a:endParaRPr lang="en-US"/>
        </a:p>
      </dgm:t>
    </dgm:pt>
    <dgm:pt modelId="{537F01C3-332B-42E2-9F5D-B4F8A02A3430}">
      <dgm:prSet phldrT="[Text]" custT="1"/>
      <dgm:spPr/>
      <dgm:t>
        <a:bodyPr anchor="ctr"/>
        <a:lstStyle/>
        <a:p>
          <a:r>
            <a:rPr lang="en-US" sz="2400" dirty="0" smtClean="0"/>
            <a:t>All persons of working age had to pay a weekly contribution and in return were entitled to a wide range of benefits, including Guardian’s (or Orphans) Allowances, Death Grants, Unemployment Benefit, Widow’s Benefits, Sickness Benefit, and Retirement Pension.</a:t>
          </a:r>
          <a:endParaRPr lang="en-US" sz="2400" dirty="0"/>
        </a:p>
      </dgm:t>
    </dgm:pt>
    <dgm:pt modelId="{3F018C14-B702-4280-B276-622DE408DE12}" type="parTrans" cxnId="{D8C88204-4DB2-4BA0-BA21-2E2F34920680}">
      <dgm:prSet/>
      <dgm:spPr/>
      <dgm:t>
        <a:bodyPr/>
        <a:lstStyle/>
        <a:p>
          <a:endParaRPr lang="en-US"/>
        </a:p>
      </dgm:t>
    </dgm:pt>
    <dgm:pt modelId="{0853235C-CFEB-4960-940A-86C3170173D7}" type="sibTrans" cxnId="{D8C88204-4DB2-4BA0-BA21-2E2F34920680}">
      <dgm:prSet/>
      <dgm:spPr/>
      <dgm:t>
        <a:bodyPr/>
        <a:lstStyle/>
        <a:p>
          <a:endParaRPr lang="en-US"/>
        </a:p>
      </dgm:t>
    </dgm:pt>
    <dgm:pt modelId="{5F4FEF08-771A-499F-A570-CB8713D2A8B8}">
      <dgm:prSet phldrT="[Text]"/>
      <dgm:spPr/>
      <dgm:t>
        <a:bodyPr/>
        <a:lstStyle/>
        <a:p>
          <a:r>
            <a:rPr lang="en-US" b="0" u="none" dirty="0" smtClean="0"/>
            <a:t>National Assistance Act 1948</a:t>
          </a:r>
          <a:endParaRPr lang="en-US" b="0" u="none" dirty="0"/>
        </a:p>
      </dgm:t>
    </dgm:pt>
    <dgm:pt modelId="{25C79FF4-9C47-4ACA-A1C9-A44C63A2D031}" type="parTrans" cxnId="{9B6D0C3F-251C-40C4-8E0E-D5FDDCE5066F}">
      <dgm:prSet/>
      <dgm:spPr/>
      <dgm:t>
        <a:bodyPr/>
        <a:lstStyle/>
        <a:p>
          <a:endParaRPr lang="en-US"/>
        </a:p>
      </dgm:t>
    </dgm:pt>
    <dgm:pt modelId="{10A76419-EF44-4D49-8D3C-A273F3C1608B}" type="sibTrans" cxnId="{9B6D0C3F-251C-40C4-8E0E-D5FDDCE5066F}">
      <dgm:prSet/>
      <dgm:spPr/>
      <dgm:t>
        <a:bodyPr/>
        <a:lstStyle/>
        <a:p>
          <a:endParaRPr lang="en-US"/>
        </a:p>
      </dgm:t>
    </dgm:pt>
    <dgm:pt modelId="{C0F65585-4900-416C-959B-37E5228B4B1B}">
      <dgm:prSet phldrT="[Text]" custT="1"/>
      <dgm:spPr/>
      <dgm:t>
        <a:bodyPr anchor="ctr"/>
        <a:lstStyle/>
        <a:p>
          <a:r>
            <a:rPr lang="en-US" sz="2000" dirty="0" smtClean="0"/>
            <a:t>It formally abolished the Poor Law system that had existed since the reign of Elizabeth I and established a social safety net for those who did not pay National insurance contributions (such as the homeless, the physically handicapped, and unmarried mothers) and were therefore left uncovered by the National Insurance Act 1946 </a:t>
          </a:r>
          <a:endParaRPr lang="en-US" sz="2000" dirty="0"/>
        </a:p>
      </dgm:t>
    </dgm:pt>
    <dgm:pt modelId="{CB4D44A3-7691-46D8-A6D3-9A8AAEC05031}" type="parTrans" cxnId="{42C3A18B-18AD-4A28-BC42-F1363C5F958C}">
      <dgm:prSet/>
      <dgm:spPr/>
      <dgm:t>
        <a:bodyPr/>
        <a:lstStyle/>
        <a:p>
          <a:endParaRPr lang="en-US"/>
        </a:p>
      </dgm:t>
    </dgm:pt>
    <dgm:pt modelId="{A0F86330-4C9F-4FBB-959C-728BFEE3AFCC}" type="sibTrans" cxnId="{42C3A18B-18AD-4A28-BC42-F1363C5F958C}">
      <dgm:prSet/>
      <dgm:spPr/>
      <dgm:t>
        <a:bodyPr/>
        <a:lstStyle/>
        <a:p>
          <a:endParaRPr lang="en-US"/>
        </a:p>
      </dgm:t>
    </dgm:pt>
    <dgm:pt modelId="{BADD3F5E-85ED-444B-B964-C4185244DDE5}">
      <dgm:prSet phldrT="[Text]"/>
      <dgm:spPr/>
      <dgm:t>
        <a:bodyPr/>
        <a:lstStyle/>
        <a:p>
          <a:r>
            <a:rPr lang="en-US" b="0" dirty="0" smtClean="0"/>
            <a:t>National Health Service Act 1946</a:t>
          </a:r>
          <a:endParaRPr lang="en-US" b="0" dirty="0"/>
        </a:p>
      </dgm:t>
    </dgm:pt>
    <dgm:pt modelId="{21FB127E-6C0B-4C6C-B7DC-B9AE9C420470}" type="parTrans" cxnId="{E980226B-5394-4F01-98FE-2E1BF033ECFF}">
      <dgm:prSet/>
      <dgm:spPr/>
      <dgm:t>
        <a:bodyPr/>
        <a:lstStyle/>
        <a:p>
          <a:endParaRPr lang="en-US"/>
        </a:p>
      </dgm:t>
    </dgm:pt>
    <dgm:pt modelId="{FDE524E1-154B-40A2-A54A-FA8CDF5E1795}" type="sibTrans" cxnId="{E980226B-5394-4F01-98FE-2E1BF033ECFF}">
      <dgm:prSet/>
      <dgm:spPr/>
      <dgm:t>
        <a:bodyPr/>
        <a:lstStyle/>
        <a:p>
          <a:endParaRPr lang="en-US"/>
        </a:p>
      </dgm:t>
    </dgm:pt>
    <dgm:pt modelId="{98D3D2F4-400F-404F-B000-8104D727522F}">
      <dgm:prSet phldrT="[Text]"/>
      <dgm:spPr/>
      <dgm:t>
        <a:bodyPr anchor="ctr"/>
        <a:lstStyle/>
        <a:p>
          <a:r>
            <a:rPr lang="en-US" dirty="0" smtClean="0"/>
            <a:t>It provided for free mental and physical health services for everyone </a:t>
          </a:r>
          <a:endParaRPr lang="en-US" b="0" dirty="0"/>
        </a:p>
      </dgm:t>
    </dgm:pt>
    <dgm:pt modelId="{5CD95A1F-B1A8-4728-9E7D-D4652EB499B2}" type="parTrans" cxnId="{23D696B6-1F81-4B87-879C-C360909A32E5}">
      <dgm:prSet/>
      <dgm:spPr/>
      <dgm:t>
        <a:bodyPr/>
        <a:lstStyle/>
        <a:p>
          <a:endParaRPr lang="en-US"/>
        </a:p>
      </dgm:t>
    </dgm:pt>
    <dgm:pt modelId="{09B52B86-4E6C-4489-A4B4-5574B241A86C}" type="sibTrans" cxnId="{23D696B6-1F81-4B87-879C-C360909A32E5}">
      <dgm:prSet/>
      <dgm:spPr/>
      <dgm:t>
        <a:bodyPr/>
        <a:lstStyle/>
        <a:p>
          <a:endParaRPr lang="en-US"/>
        </a:p>
      </dgm:t>
    </dgm:pt>
    <dgm:pt modelId="{B2F66098-B1C3-476D-9811-085B6C44EF19}" type="pres">
      <dgm:prSet presAssocID="{C17BDBCD-1E7E-4284-861C-D17D04E225C7}" presName="Name0" presStyleCnt="0">
        <dgm:presLayoutVars>
          <dgm:dir/>
          <dgm:animLvl val="lvl"/>
          <dgm:resizeHandles/>
        </dgm:presLayoutVars>
      </dgm:prSet>
      <dgm:spPr/>
      <dgm:t>
        <a:bodyPr/>
        <a:lstStyle/>
        <a:p>
          <a:endParaRPr lang="en-US"/>
        </a:p>
      </dgm:t>
    </dgm:pt>
    <dgm:pt modelId="{43B69330-1D2D-4D09-B9A5-075171423639}" type="pres">
      <dgm:prSet presAssocID="{6E172623-4EE9-4349-88BF-7B229429AE92}" presName="linNode" presStyleCnt="0"/>
      <dgm:spPr/>
    </dgm:pt>
    <dgm:pt modelId="{12678184-454C-409B-A5EE-92221461BA70}" type="pres">
      <dgm:prSet presAssocID="{6E172623-4EE9-4349-88BF-7B229429AE92}" presName="parentShp" presStyleLbl="node1" presStyleIdx="0" presStyleCnt="3" custScaleX="42405" custLinFactNeighborX="-19198" custLinFactNeighborY="-366">
        <dgm:presLayoutVars>
          <dgm:bulletEnabled val="1"/>
        </dgm:presLayoutVars>
      </dgm:prSet>
      <dgm:spPr/>
      <dgm:t>
        <a:bodyPr/>
        <a:lstStyle/>
        <a:p>
          <a:endParaRPr lang="en-US"/>
        </a:p>
      </dgm:t>
    </dgm:pt>
    <dgm:pt modelId="{E7A1C3B8-7D80-4016-BD28-920838AC7492}" type="pres">
      <dgm:prSet presAssocID="{6E172623-4EE9-4349-88BF-7B229429AE92}" presName="childShp" presStyleLbl="bgAccFollowNode1" presStyleIdx="0" presStyleCnt="3" custScaleX="133755" custScaleY="133049">
        <dgm:presLayoutVars>
          <dgm:bulletEnabled val="1"/>
        </dgm:presLayoutVars>
      </dgm:prSet>
      <dgm:spPr/>
      <dgm:t>
        <a:bodyPr/>
        <a:lstStyle/>
        <a:p>
          <a:endParaRPr lang="en-US"/>
        </a:p>
      </dgm:t>
    </dgm:pt>
    <dgm:pt modelId="{0A65F7AD-3A6F-4C4C-82F6-AFF680C98051}" type="pres">
      <dgm:prSet presAssocID="{AE833FDB-B9A0-4651-8193-1510909BC578}" presName="spacing" presStyleCnt="0"/>
      <dgm:spPr/>
    </dgm:pt>
    <dgm:pt modelId="{4A011DAD-7E74-4C5F-98C7-DA5C4BEF83E1}" type="pres">
      <dgm:prSet presAssocID="{5F4FEF08-771A-499F-A570-CB8713D2A8B8}" presName="linNode" presStyleCnt="0"/>
      <dgm:spPr/>
    </dgm:pt>
    <dgm:pt modelId="{65B1209C-B510-4DBB-9F52-F99E3FAAC75A}" type="pres">
      <dgm:prSet presAssocID="{5F4FEF08-771A-499F-A570-CB8713D2A8B8}" presName="parentShp" presStyleLbl="node1" presStyleIdx="1" presStyleCnt="3" custScaleX="45570" custLinFactNeighborX="-17088" custLinFactNeighborY="-2134">
        <dgm:presLayoutVars>
          <dgm:bulletEnabled val="1"/>
        </dgm:presLayoutVars>
      </dgm:prSet>
      <dgm:spPr/>
      <dgm:t>
        <a:bodyPr/>
        <a:lstStyle/>
        <a:p>
          <a:endParaRPr lang="en-US"/>
        </a:p>
      </dgm:t>
    </dgm:pt>
    <dgm:pt modelId="{6024CD3C-4073-411B-B190-BCF3F9D6B27D}" type="pres">
      <dgm:prSet presAssocID="{5F4FEF08-771A-499F-A570-CB8713D2A8B8}" presName="childShp" presStyleLbl="bgAccFollowNode1" presStyleIdx="1" presStyleCnt="3" custScaleX="131646" custScaleY="119416">
        <dgm:presLayoutVars>
          <dgm:bulletEnabled val="1"/>
        </dgm:presLayoutVars>
      </dgm:prSet>
      <dgm:spPr/>
      <dgm:t>
        <a:bodyPr/>
        <a:lstStyle/>
        <a:p>
          <a:endParaRPr lang="en-US"/>
        </a:p>
      </dgm:t>
    </dgm:pt>
    <dgm:pt modelId="{33AF54A2-51BD-49A8-BA5F-C6E41085976C}" type="pres">
      <dgm:prSet presAssocID="{10A76419-EF44-4D49-8D3C-A273F3C1608B}" presName="spacing" presStyleCnt="0"/>
      <dgm:spPr/>
    </dgm:pt>
    <dgm:pt modelId="{C36E1E6C-3451-4A53-BE05-06A1005E8DC5}" type="pres">
      <dgm:prSet presAssocID="{BADD3F5E-85ED-444B-B964-C4185244DDE5}" presName="linNode" presStyleCnt="0"/>
      <dgm:spPr/>
    </dgm:pt>
    <dgm:pt modelId="{33EC4486-A587-4899-BF23-7D0309CDC205}" type="pres">
      <dgm:prSet presAssocID="{BADD3F5E-85ED-444B-B964-C4185244DDE5}" presName="parentShp" presStyleLbl="node1" presStyleIdx="2" presStyleCnt="3" custScaleX="48734" custLinFactNeighborX="-18144">
        <dgm:presLayoutVars>
          <dgm:bulletEnabled val="1"/>
        </dgm:presLayoutVars>
      </dgm:prSet>
      <dgm:spPr/>
      <dgm:t>
        <a:bodyPr/>
        <a:lstStyle/>
        <a:p>
          <a:endParaRPr lang="en-US"/>
        </a:p>
      </dgm:t>
    </dgm:pt>
    <dgm:pt modelId="{E3F415F0-EF2A-48EA-BA5F-668DA6DCEEC6}" type="pres">
      <dgm:prSet presAssocID="{BADD3F5E-85ED-444B-B964-C4185244DDE5}" presName="childShp" presStyleLbl="bgAccFollowNode1" presStyleIdx="2" presStyleCnt="3" custScaleX="133755">
        <dgm:presLayoutVars>
          <dgm:bulletEnabled val="1"/>
        </dgm:presLayoutVars>
      </dgm:prSet>
      <dgm:spPr/>
      <dgm:t>
        <a:bodyPr/>
        <a:lstStyle/>
        <a:p>
          <a:endParaRPr lang="en-US"/>
        </a:p>
      </dgm:t>
    </dgm:pt>
  </dgm:ptLst>
  <dgm:cxnLst>
    <dgm:cxn modelId="{56586189-2EA7-46F7-8FC8-7AAFF718D61B}" srcId="{C17BDBCD-1E7E-4284-861C-D17D04E225C7}" destId="{6E172623-4EE9-4349-88BF-7B229429AE92}" srcOrd="0" destOrd="0" parTransId="{A6F9593E-D63C-4ACB-A510-27FA18FFBA9C}" sibTransId="{AE833FDB-B9A0-4651-8193-1510909BC578}"/>
    <dgm:cxn modelId="{D19313CD-47A5-4574-B406-3EE63B05E224}" type="presOf" srcId="{C17BDBCD-1E7E-4284-861C-D17D04E225C7}" destId="{B2F66098-B1C3-476D-9811-085B6C44EF19}" srcOrd="0" destOrd="0" presId="urn:microsoft.com/office/officeart/2005/8/layout/vList6"/>
    <dgm:cxn modelId="{23D696B6-1F81-4B87-879C-C360909A32E5}" srcId="{BADD3F5E-85ED-444B-B964-C4185244DDE5}" destId="{98D3D2F4-400F-404F-B000-8104D727522F}" srcOrd="0" destOrd="0" parTransId="{5CD95A1F-B1A8-4728-9E7D-D4652EB499B2}" sibTransId="{09B52B86-4E6C-4489-A4B4-5574B241A86C}"/>
    <dgm:cxn modelId="{F1AFAF32-2ACF-447C-BF0B-30CB722F29C3}" type="presOf" srcId="{BADD3F5E-85ED-444B-B964-C4185244DDE5}" destId="{33EC4486-A587-4899-BF23-7D0309CDC205}" srcOrd="0" destOrd="0" presId="urn:microsoft.com/office/officeart/2005/8/layout/vList6"/>
    <dgm:cxn modelId="{B4C95749-94F9-4F11-9288-6435926564B0}" type="presOf" srcId="{5F4FEF08-771A-499F-A570-CB8713D2A8B8}" destId="{65B1209C-B510-4DBB-9F52-F99E3FAAC75A}" srcOrd="0" destOrd="0" presId="urn:microsoft.com/office/officeart/2005/8/layout/vList6"/>
    <dgm:cxn modelId="{16B22322-F8D7-4733-A712-D22F343E4586}" type="presOf" srcId="{537F01C3-332B-42E2-9F5D-B4F8A02A3430}" destId="{E7A1C3B8-7D80-4016-BD28-920838AC7492}" srcOrd="0" destOrd="0" presId="urn:microsoft.com/office/officeart/2005/8/layout/vList6"/>
    <dgm:cxn modelId="{55AC8C78-1B85-4BED-99DC-2DE3B8E56EB4}" type="presOf" srcId="{C0F65585-4900-416C-959B-37E5228B4B1B}" destId="{6024CD3C-4073-411B-B190-BCF3F9D6B27D}" srcOrd="0" destOrd="0" presId="urn:microsoft.com/office/officeart/2005/8/layout/vList6"/>
    <dgm:cxn modelId="{E980226B-5394-4F01-98FE-2E1BF033ECFF}" srcId="{C17BDBCD-1E7E-4284-861C-D17D04E225C7}" destId="{BADD3F5E-85ED-444B-B964-C4185244DDE5}" srcOrd="2" destOrd="0" parTransId="{21FB127E-6C0B-4C6C-B7DC-B9AE9C420470}" sibTransId="{FDE524E1-154B-40A2-A54A-FA8CDF5E1795}"/>
    <dgm:cxn modelId="{42C3A18B-18AD-4A28-BC42-F1363C5F958C}" srcId="{5F4FEF08-771A-499F-A570-CB8713D2A8B8}" destId="{C0F65585-4900-416C-959B-37E5228B4B1B}" srcOrd="0" destOrd="0" parTransId="{CB4D44A3-7691-46D8-A6D3-9A8AAEC05031}" sibTransId="{A0F86330-4C9F-4FBB-959C-728BFEE3AFCC}"/>
    <dgm:cxn modelId="{D1695ADE-B513-4EFB-A331-9F5B82E64467}" type="presOf" srcId="{6E172623-4EE9-4349-88BF-7B229429AE92}" destId="{12678184-454C-409B-A5EE-92221461BA70}" srcOrd="0" destOrd="0" presId="urn:microsoft.com/office/officeart/2005/8/layout/vList6"/>
    <dgm:cxn modelId="{9B6D0C3F-251C-40C4-8E0E-D5FDDCE5066F}" srcId="{C17BDBCD-1E7E-4284-861C-D17D04E225C7}" destId="{5F4FEF08-771A-499F-A570-CB8713D2A8B8}" srcOrd="1" destOrd="0" parTransId="{25C79FF4-9C47-4ACA-A1C9-A44C63A2D031}" sibTransId="{10A76419-EF44-4D49-8D3C-A273F3C1608B}"/>
    <dgm:cxn modelId="{4B7B4905-7FD6-4579-B5CE-2C7DD8819602}" type="presOf" srcId="{98D3D2F4-400F-404F-B000-8104D727522F}" destId="{E3F415F0-EF2A-48EA-BA5F-668DA6DCEEC6}" srcOrd="0" destOrd="0" presId="urn:microsoft.com/office/officeart/2005/8/layout/vList6"/>
    <dgm:cxn modelId="{D8C88204-4DB2-4BA0-BA21-2E2F34920680}" srcId="{6E172623-4EE9-4349-88BF-7B229429AE92}" destId="{537F01C3-332B-42E2-9F5D-B4F8A02A3430}" srcOrd="0" destOrd="0" parTransId="{3F018C14-B702-4280-B276-622DE408DE12}" sibTransId="{0853235C-CFEB-4960-940A-86C3170173D7}"/>
    <dgm:cxn modelId="{A2F43F30-E46B-4FA8-A10A-567C93B9AC5F}" type="presParOf" srcId="{B2F66098-B1C3-476D-9811-085B6C44EF19}" destId="{43B69330-1D2D-4D09-B9A5-075171423639}" srcOrd="0" destOrd="0" presId="urn:microsoft.com/office/officeart/2005/8/layout/vList6"/>
    <dgm:cxn modelId="{897C13C4-DB3A-4A36-90B0-5955F23106F3}" type="presParOf" srcId="{43B69330-1D2D-4D09-B9A5-075171423639}" destId="{12678184-454C-409B-A5EE-92221461BA70}" srcOrd="0" destOrd="0" presId="urn:microsoft.com/office/officeart/2005/8/layout/vList6"/>
    <dgm:cxn modelId="{BDA94AA0-C5D8-4205-B156-3F1C02E9DD1F}" type="presParOf" srcId="{43B69330-1D2D-4D09-B9A5-075171423639}" destId="{E7A1C3B8-7D80-4016-BD28-920838AC7492}" srcOrd="1" destOrd="0" presId="urn:microsoft.com/office/officeart/2005/8/layout/vList6"/>
    <dgm:cxn modelId="{316A8966-B0BC-4210-AC07-2B083D04DC4C}" type="presParOf" srcId="{B2F66098-B1C3-476D-9811-085B6C44EF19}" destId="{0A65F7AD-3A6F-4C4C-82F6-AFF680C98051}" srcOrd="1" destOrd="0" presId="urn:microsoft.com/office/officeart/2005/8/layout/vList6"/>
    <dgm:cxn modelId="{578C0417-3EDF-46D2-8DA1-621B2F46A811}" type="presParOf" srcId="{B2F66098-B1C3-476D-9811-085B6C44EF19}" destId="{4A011DAD-7E74-4C5F-98C7-DA5C4BEF83E1}" srcOrd="2" destOrd="0" presId="urn:microsoft.com/office/officeart/2005/8/layout/vList6"/>
    <dgm:cxn modelId="{3D82AFFA-73D0-4C07-A397-674A728D530A}" type="presParOf" srcId="{4A011DAD-7E74-4C5F-98C7-DA5C4BEF83E1}" destId="{65B1209C-B510-4DBB-9F52-F99E3FAAC75A}" srcOrd="0" destOrd="0" presId="urn:microsoft.com/office/officeart/2005/8/layout/vList6"/>
    <dgm:cxn modelId="{01B1D4F0-A9A3-404C-A0E8-218E02E13DC6}" type="presParOf" srcId="{4A011DAD-7E74-4C5F-98C7-DA5C4BEF83E1}" destId="{6024CD3C-4073-411B-B190-BCF3F9D6B27D}" srcOrd="1" destOrd="0" presId="urn:microsoft.com/office/officeart/2005/8/layout/vList6"/>
    <dgm:cxn modelId="{B79F89BF-4117-4246-8142-477A2CAD7244}" type="presParOf" srcId="{B2F66098-B1C3-476D-9811-085B6C44EF19}" destId="{33AF54A2-51BD-49A8-BA5F-C6E41085976C}" srcOrd="3" destOrd="0" presId="urn:microsoft.com/office/officeart/2005/8/layout/vList6"/>
    <dgm:cxn modelId="{8F9A1376-B402-42E7-83F1-FA300F608CC6}" type="presParOf" srcId="{B2F66098-B1C3-476D-9811-085B6C44EF19}" destId="{C36E1E6C-3451-4A53-BE05-06A1005E8DC5}" srcOrd="4" destOrd="0" presId="urn:microsoft.com/office/officeart/2005/8/layout/vList6"/>
    <dgm:cxn modelId="{D137A4C6-D85A-4267-A5C8-7E61D5631254}" type="presParOf" srcId="{C36E1E6C-3451-4A53-BE05-06A1005E8DC5}" destId="{33EC4486-A587-4899-BF23-7D0309CDC205}" srcOrd="0" destOrd="0" presId="urn:microsoft.com/office/officeart/2005/8/layout/vList6"/>
    <dgm:cxn modelId="{23835A81-7097-485E-9AC5-6F5BE9FD8427}" type="presParOf" srcId="{C36E1E6C-3451-4A53-BE05-06A1005E8DC5}" destId="{E3F415F0-EF2A-48EA-BA5F-668DA6DCEEC6}" srcOrd="1" destOrd="0" presId="urn:microsoft.com/office/officeart/2005/8/layout/vList6"/>
  </dgm:cxnLst>
  <dgm:bg/>
  <dgm:whole/>
</dgm:dataModel>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3FBE9E51-C20B-4151-A743-A0499B3F6247}" type="datetimeFigureOut">
              <a:rPr lang="en-US" smtClean="0"/>
              <a:pPr/>
              <a:t>2/2/2020</a:t>
            </a:fld>
            <a:endParaRPr lang="en-US"/>
          </a:p>
        </p:txBody>
      </p:sp>
      <p:sp>
        <p:nvSpPr>
          <p:cNvPr id="4" name="Footer Placeholder 3"/>
          <p:cNvSpPr>
            <a:spLocks noGrp="1"/>
          </p:cNvSpPr>
          <p:nvPr>
            <p:ph type="ftr" sz="quarter" idx="2"/>
          </p:nvPr>
        </p:nvSpPr>
        <p:spPr>
          <a:xfrm>
            <a:off x="0" y="9448800"/>
            <a:ext cx="29718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448800"/>
            <a:ext cx="2971800" cy="496888"/>
          </a:xfrm>
          <a:prstGeom prst="rect">
            <a:avLst/>
          </a:prstGeom>
        </p:spPr>
        <p:txBody>
          <a:bodyPr vert="horz" lIns="91440" tIns="45720" rIns="91440" bIns="45720" rtlCol="0" anchor="b"/>
          <a:lstStyle>
            <a:lvl1pPr algn="r">
              <a:defRPr sz="1200"/>
            </a:lvl1pPr>
          </a:lstStyle>
          <a:p>
            <a:fld id="{C38CE835-2707-49AE-9309-F83DC21F6D8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B73561F4-F879-4781-92E7-81CEC340F4DA}" type="datetimeFigureOut">
              <a:rPr lang="en-US" smtClean="0"/>
              <a:t>2/3/2020</a:t>
            </a:fld>
            <a:endParaRPr lang="en-US"/>
          </a:p>
        </p:txBody>
      </p:sp>
      <p:sp>
        <p:nvSpPr>
          <p:cNvPr id="4" name="Slide Image Placeholder 3"/>
          <p:cNvSpPr>
            <a:spLocks noGrp="1" noRot="1" noChangeAspect="1"/>
          </p:cNvSpPr>
          <p:nvPr>
            <p:ph type="sldImg" idx="2"/>
          </p:nvPr>
        </p:nvSpPr>
        <p:spPr>
          <a:xfrm>
            <a:off x="198438" y="746125"/>
            <a:ext cx="6461125" cy="3730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724400"/>
            <a:ext cx="5486400" cy="447675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8800"/>
            <a:ext cx="29718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448800"/>
            <a:ext cx="2971800" cy="496888"/>
          </a:xfrm>
          <a:prstGeom prst="rect">
            <a:avLst/>
          </a:prstGeom>
        </p:spPr>
        <p:txBody>
          <a:bodyPr vert="horz" lIns="91440" tIns="45720" rIns="91440" bIns="45720" rtlCol="0" anchor="b"/>
          <a:lstStyle>
            <a:lvl1pPr algn="r">
              <a:defRPr sz="1200"/>
            </a:lvl1pPr>
          </a:lstStyle>
          <a:p>
            <a:fld id="{58D302AF-7B70-495E-AE48-615657631C1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and Minister without Portfolio</a:t>
            </a:r>
          </a:p>
          <a:p>
            <a:r>
              <a:rPr lang="en-US" sz="1200" dirty="0" smtClean="0"/>
              <a:t>.</a:t>
            </a:r>
          </a:p>
          <a:p>
            <a:pPr lvl="1"/>
            <a:r>
              <a:rPr lang="en-US" sz="2400" dirty="0" smtClean="0"/>
              <a:t>“To undertake, with special reference to the inter-relation of the schemes, a survey of the existing national schemes of social insurance and allied services, including workmen's compensation, and to make recommendations.”</a:t>
            </a:r>
          </a:p>
          <a:p>
            <a:endParaRPr lang="en-US" sz="2800" dirty="0" smtClean="0"/>
          </a:p>
          <a:p>
            <a:endParaRPr lang="en-US" dirty="0"/>
          </a:p>
        </p:txBody>
      </p:sp>
      <p:sp>
        <p:nvSpPr>
          <p:cNvPr id="4" name="Slide Number Placeholder 3"/>
          <p:cNvSpPr>
            <a:spLocks noGrp="1"/>
          </p:cNvSpPr>
          <p:nvPr>
            <p:ph type="sldNum" sz="quarter" idx="10"/>
          </p:nvPr>
        </p:nvSpPr>
        <p:spPr/>
        <p:txBody>
          <a:bodyPr/>
          <a:lstStyle/>
          <a:p>
            <a:fld id="{58D302AF-7B70-495E-AE48-615657631C18}" type="slidenum">
              <a:rPr lang="en-US" smtClean="0"/>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54557" y="1122363"/>
            <a:ext cx="8771737"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54557" y="3602038"/>
            <a:ext cx="8771737"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B0099D2-4125-4F50-A154-AF6855B54960}"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E0086-620D-4E1B-AC21-F464C0D06C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0485" y="4289373"/>
            <a:ext cx="10102975"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90485" y="621322"/>
            <a:ext cx="10102975"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90474" y="5108728"/>
            <a:ext cx="1010144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0099D2-4125-4F50-A154-AF6855B54960}"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E0086-620D-4E1B-AC21-F464C0D06C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90474" y="609601"/>
            <a:ext cx="10089525"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90475" y="4204820"/>
            <a:ext cx="10089524"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0099D2-4125-4F50-A154-AF6855B54960}"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E0086-620D-4E1B-AC21-F464C0D06C3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09303" y="609600"/>
            <a:ext cx="9065338"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676732" y="3610032"/>
            <a:ext cx="8528933"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90473" y="4204821"/>
            <a:ext cx="10089525"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0099D2-4125-4F50-A154-AF6855B54960}"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E0086-620D-4E1B-AC21-F464C0D06C34}" type="slidenum">
              <a:rPr lang="en-US" smtClean="0"/>
              <a:pPr/>
              <a:t>‹#›</a:t>
            </a:fld>
            <a:endParaRPr lang="en-US"/>
          </a:p>
        </p:txBody>
      </p:sp>
      <p:sp>
        <p:nvSpPr>
          <p:cNvPr id="11" name="TextBox 10"/>
          <p:cNvSpPr txBox="1"/>
          <p:nvPr/>
        </p:nvSpPr>
        <p:spPr>
          <a:xfrm>
            <a:off x="815261" y="735241"/>
            <a:ext cx="594043"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385956" y="2972093"/>
            <a:ext cx="594043"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90486" y="2126943"/>
            <a:ext cx="10091050"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90474" y="4650556"/>
            <a:ext cx="10089526"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0099D2-4125-4F50-A154-AF6855B54960}"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E0086-620D-4E1B-AC21-F464C0D06C34}"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90473" y="609601"/>
            <a:ext cx="10089525"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890473" y="2088320"/>
            <a:ext cx="3214764"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890473" y="2911624"/>
            <a:ext cx="3214764"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31441" y="2088320"/>
            <a:ext cx="3214376"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31441" y="2911624"/>
            <a:ext cx="321560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769813" y="2088320"/>
            <a:ext cx="3207217"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772783" y="2911624"/>
            <a:ext cx="3207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FB0099D2-4125-4F50-A154-AF6855B54960}" type="datetimeFigureOut">
              <a:rPr lang="en-US" smtClean="0"/>
              <a:pPr/>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8E0086-620D-4E1B-AC21-F464C0D06C34}"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90474" y="609601"/>
            <a:ext cx="10089525"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890475" y="4195899"/>
            <a:ext cx="321476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64151" y="2298987"/>
            <a:ext cx="2865017"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890475" y="4772161"/>
            <a:ext cx="3214763"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29320" y="4195899"/>
            <a:ext cx="321479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52392" y="2298987"/>
            <a:ext cx="2855736"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28001" y="4772160"/>
            <a:ext cx="3216109"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769935" y="4195899"/>
            <a:ext cx="3205939"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44737" y="2298987"/>
            <a:ext cx="285728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769813" y="4772162"/>
            <a:ext cx="3210186"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FB0099D2-4125-4F50-A154-AF6855B54960}" type="datetimeFigureOut">
              <a:rPr lang="en-US" smtClean="0"/>
              <a:pPr/>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8E0086-620D-4E1B-AC21-F464C0D06C34}"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0099D2-4125-4F50-A154-AF6855B54960}"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E0086-620D-4E1B-AC21-F464C0D06C3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502234" y="609600"/>
            <a:ext cx="2477766"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90474" y="609600"/>
            <a:ext cx="7463248"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0099D2-4125-4F50-A154-AF6855B54960}"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E0086-620D-4E1B-AC21-F464C0D06C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effectLst/>
              </a:defRPr>
            </a:lvl1pPr>
            <a:lvl2pPr>
              <a:defRPr>
                <a:effectLst/>
              </a:defRPr>
            </a:lvl2pPr>
            <a:lvl3pPr>
              <a:defRPr>
                <a:effectLst/>
              </a:defRPr>
            </a:lvl3pPr>
            <a:lvl4pPr>
              <a:defRPr>
                <a:effectLst/>
              </a:defRPr>
            </a:lvl4pPr>
            <a:lvl5pPr>
              <a:defRPr>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B0099D2-4125-4F50-A154-AF6855B54960}"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E0086-620D-4E1B-AC21-F464C0D06C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97873" y="657227"/>
            <a:ext cx="9485105"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197873" y="3602039"/>
            <a:ext cx="9485105"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0099D2-4125-4F50-A154-AF6855B54960}"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8E0086-620D-4E1B-AC21-F464C0D06C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90475" y="609601"/>
            <a:ext cx="10089524"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90474" y="2088320"/>
            <a:ext cx="4975695"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5853" y="2088320"/>
            <a:ext cx="4964147"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B0099D2-4125-4F50-A154-AF6855B54960}"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E0086-620D-4E1B-AC21-F464C0D06C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90475" y="609601"/>
            <a:ext cx="10089524"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12665" y="2088320"/>
            <a:ext cx="4754678"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0474" y="2912232"/>
            <a:ext cx="4976868"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8619" y="2088320"/>
            <a:ext cx="4741381"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14681" y="2912232"/>
            <a:ext cx="4965319"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B0099D2-4125-4F50-A154-AF6855B54960}" type="datetimeFigureOut">
              <a:rPr lang="en-US" smtClean="0"/>
              <a:pPr/>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8E0086-620D-4E1B-AC21-F464C0D06C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B0099D2-4125-4F50-A154-AF6855B54960}" type="datetimeFigureOut">
              <a:rPr lang="en-US" smtClean="0"/>
              <a:pPr/>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8E0086-620D-4E1B-AC21-F464C0D06C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0099D2-4125-4F50-A154-AF6855B54960}" type="datetimeFigureOut">
              <a:rPr lang="en-US" smtClean="0"/>
              <a:pPr/>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8E0086-620D-4E1B-AC21-F464C0D06C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3820" y="609600"/>
            <a:ext cx="3831883"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4948468" y="609600"/>
            <a:ext cx="6031531" cy="518160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93820" y="2971801"/>
            <a:ext cx="3831883"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0099D2-4125-4F50-A154-AF6855B54960}"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E0086-620D-4E1B-AC21-F464C0D06C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3819" y="609600"/>
            <a:ext cx="5778440"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235317" y="758881"/>
            <a:ext cx="3172277"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90473" y="2971800"/>
            <a:ext cx="5783485"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0099D2-4125-4F50-A154-AF6855B54960}"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E0086-620D-4E1B-AC21-F464C0D06C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0475" y="609601"/>
            <a:ext cx="10089524"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90474" y="2096064"/>
            <a:ext cx="10089525" cy="3695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82768" y="5883276"/>
            <a:ext cx="2673191"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B0099D2-4125-4F50-A154-AF6855B54960}" type="datetimeFigureOut">
              <a:rPr lang="en-US" smtClean="0"/>
              <a:pPr/>
              <a:t>2/2/2020</a:t>
            </a:fld>
            <a:endParaRPr lang="en-US"/>
          </a:p>
        </p:txBody>
      </p:sp>
      <p:sp>
        <p:nvSpPr>
          <p:cNvPr id="5" name="Footer Placeholder 4"/>
          <p:cNvSpPr>
            <a:spLocks noGrp="1"/>
          </p:cNvSpPr>
          <p:nvPr>
            <p:ph type="ftr" sz="quarter" idx="3"/>
          </p:nvPr>
        </p:nvSpPr>
        <p:spPr>
          <a:xfrm>
            <a:off x="890474" y="5883276"/>
            <a:ext cx="6502568"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45685" y="5883276"/>
            <a:ext cx="734314"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D8E0086-620D-4E1B-AC21-F464C0D06C3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mailto:imranahmad131@uop.edu.p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25847" y="0"/>
            <a:ext cx="8155003" cy="2387600"/>
          </a:xfrm>
        </p:spPr>
        <p:txBody>
          <a:bodyPr>
            <a:normAutofit/>
          </a:bodyPr>
          <a:lstStyle/>
          <a:p>
            <a:pPr algn="r"/>
            <a:r>
              <a:rPr lang="en-US" b="1" dirty="0" smtClean="0"/>
              <a:t>BEVERIDGE REPORT -1942 </a:t>
            </a:r>
            <a:br>
              <a:rPr lang="en-US" b="1" dirty="0" smtClean="0"/>
            </a:br>
            <a:r>
              <a:rPr lang="en-US" sz="3200" dirty="0" smtClean="0"/>
              <a:t>social insurance and allied services</a:t>
            </a:r>
            <a:endParaRPr lang="en-US" sz="3200" dirty="0"/>
          </a:p>
        </p:txBody>
      </p:sp>
      <p:sp>
        <p:nvSpPr>
          <p:cNvPr id="3" name="Subtitle 2"/>
          <p:cNvSpPr>
            <a:spLocks noGrp="1"/>
          </p:cNvSpPr>
          <p:nvPr>
            <p:ph type="subTitle" idx="1"/>
          </p:nvPr>
        </p:nvSpPr>
        <p:spPr/>
        <p:txBody>
          <a:bodyPr>
            <a:normAutofit lnSpcReduction="10000"/>
          </a:bodyPr>
          <a:lstStyle/>
          <a:p>
            <a:r>
              <a:rPr lang="en-US" dirty="0" smtClean="0">
                <a:effectLst/>
              </a:rPr>
              <a:t>By: </a:t>
            </a:r>
          </a:p>
          <a:p>
            <a:r>
              <a:rPr lang="en-US" b="1" dirty="0" smtClean="0">
                <a:effectLst/>
              </a:rPr>
              <a:t>Dr. </a:t>
            </a:r>
            <a:r>
              <a:rPr lang="en-US" b="1" dirty="0" err="1" smtClean="0">
                <a:effectLst/>
              </a:rPr>
              <a:t>Imran</a:t>
            </a:r>
            <a:r>
              <a:rPr lang="en-US" b="1" dirty="0" smtClean="0">
                <a:effectLst/>
              </a:rPr>
              <a:t> A. </a:t>
            </a:r>
            <a:r>
              <a:rPr lang="en-US" b="1" dirty="0" err="1" smtClean="0">
                <a:effectLst/>
              </a:rPr>
              <a:t>Sajid</a:t>
            </a:r>
            <a:endParaRPr lang="en-US" b="1" dirty="0" smtClean="0">
              <a:effectLst/>
            </a:endParaRPr>
          </a:p>
          <a:p>
            <a:r>
              <a:rPr lang="en-US" dirty="0" smtClean="0">
                <a:effectLst/>
              </a:rPr>
              <a:t>DSW| UOP</a:t>
            </a:r>
          </a:p>
        </p:txBody>
      </p:sp>
      <p:pic>
        <p:nvPicPr>
          <p:cNvPr id="4" name="Picture 4" descr="Image result for beveridge report"/>
          <p:cNvPicPr>
            <a:picLocks noChangeAspect="1" noChangeArrowheads="1"/>
          </p:cNvPicPr>
          <p:nvPr/>
        </p:nvPicPr>
        <p:blipFill>
          <a:blip r:embed="rId2"/>
          <a:srcRect/>
          <a:stretch>
            <a:fillRect/>
          </a:stretch>
        </p:blipFill>
        <p:spPr bwMode="auto">
          <a:xfrm>
            <a:off x="-1" y="743267"/>
            <a:ext cx="3868723" cy="6114733"/>
          </a:xfrm>
          <a:prstGeom prst="rect">
            <a:avLst/>
          </a:prstGeom>
          <a:noFill/>
        </p:spPr>
      </p:pic>
      <p:pic>
        <p:nvPicPr>
          <p:cNvPr id="5" name="Picture 2"/>
          <p:cNvPicPr>
            <a:picLocks noChangeAspect="1" noChangeArrowheads="1"/>
          </p:cNvPicPr>
          <p:nvPr/>
        </p:nvPicPr>
        <p:blipFill>
          <a:blip r:embed="rId3"/>
          <a:srcRect r="10359"/>
          <a:stretch>
            <a:fillRect/>
          </a:stretch>
        </p:blipFill>
        <p:spPr bwMode="auto">
          <a:xfrm>
            <a:off x="7726375" y="2383937"/>
            <a:ext cx="4154475" cy="447408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TextBox 5"/>
          <p:cNvSpPr txBox="1"/>
          <p:nvPr/>
        </p:nvSpPr>
        <p:spPr>
          <a:xfrm>
            <a:off x="1011203" y="6500834"/>
            <a:ext cx="6385466" cy="307777"/>
          </a:xfrm>
          <a:prstGeom prst="rect">
            <a:avLst/>
          </a:prstGeom>
          <a:noFill/>
        </p:spPr>
        <p:txBody>
          <a:bodyPr wrap="none" rtlCol="0">
            <a:spAutoFit/>
          </a:bodyPr>
          <a:lstStyle/>
          <a:p>
            <a:r>
              <a:rPr lang="en-US" sz="1400" i="1" dirty="0" smtClean="0"/>
              <a:t>Based on Walter </a:t>
            </a:r>
            <a:r>
              <a:rPr lang="en-US" sz="1400" i="1" dirty="0" err="1" smtClean="0"/>
              <a:t>Friednlander’s</a:t>
            </a:r>
            <a:r>
              <a:rPr lang="en-US" sz="1400" i="1" dirty="0" smtClean="0"/>
              <a:t>, Introduction to Social Work and Social Welfare</a:t>
            </a:r>
            <a:endParaRPr lang="en-US" sz="1400" i="1" dirty="0"/>
          </a:p>
        </p:txBody>
      </p:sp>
      <p:sp>
        <p:nvSpPr>
          <p:cNvPr id="7" name="Rectangle 6"/>
          <p:cNvSpPr/>
          <p:nvPr/>
        </p:nvSpPr>
        <p:spPr>
          <a:xfrm>
            <a:off x="4083037" y="5429264"/>
            <a:ext cx="3401316" cy="369332"/>
          </a:xfrm>
          <a:prstGeom prst="rect">
            <a:avLst/>
          </a:prstGeom>
        </p:spPr>
        <p:txBody>
          <a:bodyPr wrap="none">
            <a:spAutoFit/>
          </a:bodyPr>
          <a:lstStyle/>
          <a:p>
            <a:r>
              <a:rPr lang="en-US" dirty="0" smtClean="0">
                <a:hlinkClick r:id="rId4"/>
              </a:rPr>
              <a:t>imranahmad131@uop.edu.pk</a:t>
            </a:r>
            <a:r>
              <a:rPr lang="en-US" dirty="0"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22" name="Rectangle 3"/>
          <p:cNvSpPr>
            <a:spLocks noGrp="1" noChangeArrowheads="1"/>
          </p:cNvSpPr>
          <p:nvPr>
            <p:ph idx="1"/>
          </p:nvPr>
        </p:nvSpPr>
        <p:spPr>
          <a:xfrm>
            <a:off x="594044" y="928670"/>
            <a:ext cx="8061026" cy="5929330"/>
          </a:xfrm>
        </p:spPr>
        <p:txBody>
          <a:bodyPr>
            <a:normAutofit fontScale="85000" lnSpcReduction="20000"/>
          </a:bodyPr>
          <a:lstStyle/>
          <a:p>
            <a:pPr marL="742950" indent="-742950" eaLnBrk="1" fontAlgn="auto" hangingPunct="1">
              <a:lnSpc>
                <a:spcPct val="80000"/>
              </a:lnSpc>
              <a:spcAft>
                <a:spcPts val="0"/>
              </a:spcAft>
              <a:buFont typeface="+mj-lt"/>
              <a:buAutoNum type="arabicPeriod"/>
              <a:defRPr/>
            </a:pPr>
            <a:r>
              <a:rPr lang="en-US" sz="3600" dirty="0" smtClean="0"/>
              <a:t>a unified and comprehensive system of </a:t>
            </a:r>
            <a:r>
              <a:rPr lang="en-US" sz="3600" dirty="0" smtClean="0">
                <a:solidFill>
                  <a:srgbClr val="FF0000"/>
                </a:solidFill>
              </a:rPr>
              <a:t>social insurance</a:t>
            </a:r>
            <a:r>
              <a:rPr lang="en-US" sz="3600" dirty="0" smtClean="0"/>
              <a:t>.</a:t>
            </a:r>
          </a:p>
          <a:p>
            <a:pPr marL="742950" indent="-742950" eaLnBrk="1" fontAlgn="auto" hangingPunct="1">
              <a:lnSpc>
                <a:spcPct val="80000"/>
              </a:lnSpc>
              <a:spcAft>
                <a:spcPts val="0"/>
              </a:spcAft>
              <a:buFont typeface="+mj-lt"/>
              <a:buAutoNum type="arabicPeriod"/>
              <a:defRPr/>
            </a:pPr>
            <a:r>
              <a:rPr lang="en-US" sz="3600" dirty="0" smtClean="0">
                <a:solidFill>
                  <a:srgbClr val="FF0000"/>
                </a:solidFill>
              </a:rPr>
              <a:t>Public assistance </a:t>
            </a:r>
            <a:r>
              <a:rPr lang="en-US" sz="3600" dirty="0" err="1" smtClean="0"/>
              <a:t>programme</a:t>
            </a:r>
            <a:r>
              <a:rPr lang="en-US" sz="3600" dirty="0" smtClean="0"/>
              <a:t> to aid those people who were not covered sufficiently by social insurance benefits.</a:t>
            </a:r>
          </a:p>
          <a:p>
            <a:pPr marL="742950" indent="-742950" eaLnBrk="1" fontAlgn="auto" hangingPunct="1">
              <a:lnSpc>
                <a:spcPct val="80000"/>
              </a:lnSpc>
              <a:spcAft>
                <a:spcPts val="0"/>
              </a:spcAft>
              <a:buFont typeface="+mj-lt"/>
              <a:buAutoNum type="arabicPeriod"/>
              <a:defRPr/>
            </a:pPr>
            <a:r>
              <a:rPr lang="en-US" sz="3600" dirty="0" smtClean="0">
                <a:solidFill>
                  <a:srgbClr val="FF0000"/>
                </a:solidFill>
              </a:rPr>
              <a:t>Children allowances</a:t>
            </a:r>
            <a:r>
              <a:rPr lang="en-US" sz="3600" dirty="0" smtClean="0"/>
              <a:t>, providing a weekly allowance for each child after the first ( now-a-days the first one  gets more allowance than the rest)</a:t>
            </a:r>
          </a:p>
          <a:p>
            <a:pPr marL="742950" indent="-742950">
              <a:lnSpc>
                <a:spcPct val="80000"/>
              </a:lnSpc>
              <a:buFont typeface="+mj-lt"/>
              <a:buAutoNum type="arabicPeriod"/>
              <a:defRPr/>
            </a:pPr>
            <a:r>
              <a:rPr lang="en-US" sz="3600" dirty="0"/>
              <a:t>a comprehensive </a:t>
            </a:r>
            <a:r>
              <a:rPr lang="en-US" sz="3600" dirty="0">
                <a:solidFill>
                  <a:srgbClr val="FF0000"/>
                </a:solidFill>
              </a:rPr>
              <a:t>free health and rehabilitation </a:t>
            </a:r>
            <a:r>
              <a:rPr lang="en-US" sz="3600" dirty="0"/>
              <a:t>service for the entire population and    </a:t>
            </a:r>
            <a:endParaRPr lang="en-US" sz="3600" dirty="0" smtClean="0"/>
          </a:p>
          <a:p>
            <a:pPr marL="742950" indent="-742950">
              <a:lnSpc>
                <a:spcPct val="80000"/>
              </a:lnSpc>
              <a:buFont typeface="+mj-lt"/>
              <a:buAutoNum type="arabicPeriod"/>
              <a:defRPr/>
            </a:pPr>
            <a:r>
              <a:rPr lang="en-US" sz="3600" dirty="0" smtClean="0"/>
              <a:t>the </a:t>
            </a:r>
            <a:r>
              <a:rPr lang="en-US" sz="3600" dirty="0"/>
              <a:t>maintenance of </a:t>
            </a:r>
            <a:r>
              <a:rPr lang="en-US" sz="3600" dirty="0">
                <a:solidFill>
                  <a:srgbClr val="FF0000"/>
                </a:solidFill>
              </a:rPr>
              <a:t>full employment </a:t>
            </a:r>
            <a:r>
              <a:rPr lang="en-US" sz="3600" dirty="0"/>
              <a:t>through public works in order to prevent mass unemployment in economic crisis</a:t>
            </a:r>
            <a:r>
              <a:rPr lang="en-US" sz="3600" dirty="0" smtClean="0"/>
              <a:t>.</a:t>
            </a:r>
            <a:endParaRPr lang="en-US" sz="3600" dirty="0"/>
          </a:p>
        </p:txBody>
      </p:sp>
      <p:sp>
        <p:nvSpPr>
          <p:cNvPr id="3" name="Rectangle 2"/>
          <p:cNvSpPr/>
          <p:nvPr/>
        </p:nvSpPr>
        <p:spPr>
          <a:xfrm>
            <a:off x="371238" y="214290"/>
            <a:ext cx="11509612" cy="523220"/>
          </a:xfrm>
          <a:prstGeom prst="rect">
            <a:avLst/>
          </a:prstGeom>
        </p:spPr>
        <p:txBody>
          <a:bodyPr wrap="square">
            <a:spAutoFit/>
          </a:bodyPr>
          <a:lstStyle/>
          <a:p>
            <a:r>
              <a:rPr lang="en-US" altLang="en-US" sz="2800" dirty="0" smtClean="0">
                <a:solidFill>
                  <a:srgbClr val="FF0000"/>
                </a:solidFill>
              </a:rPr>
              <a:t>This social security consisted of five </a:t>
            </a:r>
            <a:r>
              <a:rPr lang="en-US" altLang="en-US" sz="2800" dirty="0" err="1" smtClean="0">
                <a:solidFill>
                  <a:srgbClr val="FF0000"/>
                </a:solidFill>
              </a:rPr>
              <a:t>programmes</a:t>
            </a:r>
            <a:r>
              <a:rPr lang="en-US" altLang="en-US" sz="2800" dirty="0" smtClean="0">
                <a:solidFill>
                  <a:srgbClr val="FF0000"/>
                </a:solidFill>
              </a:rPr>
              <a:t>, namely</a:t>
            </a:r>
          </a:p>
        </p:txBody>
      </p:sp>
      <p:sp>
        <p:nvSpPr>
          <p:cNvPr id="4" name="Left Arrow Callout 3"/>
          <p:cNvSpPr/>
          <p:nvPr/>
        </p:nvSpPr>
        <p:spPr>
          <a:xfrm>
            <a:off x="8726507" y="1214423"/>
            <a:ext cx="3154343" cy="4524315"/>
          </a:xfrm>
          <a:prstGeom prst="leftArrowCallout">
            <a:avLst>
              <a:gd name="adj1" fmla="val 31325"/>
              <a:gd name="adj2" fmla="val 33767"/>
              <a:gd name="adj3" fmla="val 8134"/>
              <a:gd name="adj4" fmla="val 87641"/>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marL="274320" indent="-274320">
              <a:buClr>
                <a:schemeClr val="accent3"/>
              </a:buClr>
              <a:buFont typeface="Wingdings 2"/>
              <a:buChar char=""/>
              <a:defRPr/>
            </a:pPr>
            <a:r>
              <a:rPr lang="en-US" dirty="0" smtClean="0"/>
              <a:t>This proposal was meant to </a:t>
            </a:r>
            <a:r>
              <a:rPr lang="en-US" dirty="0" smtClean="0">
                <a:solidFill>
                  <a:srgbClr val="FF0000"/>
                </a:solidFill>
              </a:rPr>
              <a:t>protect the entire population and not only the laboring class</a:t>
            </a:r>
            <a:r>
              <a:rPr lang="en-US" dirty="0" smtClean="0"/>
              <a:t>. </a:t>
            </a:r>
          </a:p>
          <a:p>
            <a:pPr marL="274320" indent="-274320">
              <a:buClr>
                <a:schemeClr val="accent3"/>
              </a:buClr>
              <a:buFont typeface="Wingdings 2"/>
              <a:buChar char=""/>
              <a:defRPr/>
            </a:pPr>
            <a:r>
              <a:rPr lang="en-US" dirty="0" smtClean="0"/>
              <a:t>It was a unified system and was administered by one ministry, the </a:t>
            </a:r>
            <a:r>
              <a:rPr lang="en-US" dirty="0" smtClean="0">
                <a:solidFill>
                  <a:srgbClr val="FF0000"/>
                </a:solidFill>
              </a:rPr>
              <a:t>ministry of  “pensions and national Insurance</a:t>
            </a:r>
            <a:r>
              <a:rPr lang="en-US" dirty="0" smtClean="0"/>
              <a:t>” coordinating the efforts of many  organizations which were uncoordinated in the past. </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1238" y="214290"/>
            <a:ext cx="11509612" cy="523220"/>
          </a:xfrm>
          <a:prstGeom prst="rect">
            <a:avLst/>
          </a:prstGeom>
        </p:spPr>
        <p:txBody>
          <a:bodyPr wrap="square">
            <a:spAutoFit/>
          </a:bodyPr>
          <a:lstStyle/>
          <a:p>
            <a:r>
              <a:rPr lang="en-US" altLang="en-US" sz="2800" dirty="0" smtClean="0">
                <a:solidFill>
                  <a:srgbClr val="FF0000"/>
                </a:solidFill>
              </a:rPr>
              <a:t>This social security consisted of five </a:t>
            </a:r>
            <a:r>
              <a:rPr lang="en-US" altLang="en-US" sz="2800" dirty="0" err="1" smtClean="0">
                <a:solidFill>
                  <a:srgbClr val="FF0000"/>
                </a:solidFill>
              </a:rPr>
              <a:t>programmes</a:t>
            </a:r>
            <a:r>
              <a:rPr lang="en-US" altLang="en-US" sz="2800" dirty="0" smtClean="0">
                <a:solidFill>
                  <a:srgbClr val="FF0000"/>
                </a:solidFill>
              </a:rPr>
              <a:t>, namely</a:t>
            </a:r>
          </a:p>
        </p:txBody>
      </p:sp>
      <p:sp>
        <p:nvSpPr>
          <p:cNvPr id="4" name="Left Arrow Callout 3"/>
          <p:cNvSpPr/>
          <p:nvPr/>
        </p:nvSpPr>
        <p:spPr>
          <a:xfrm>
            <a:off x="8726507" y="1214423"/>
            <a:ext cx="3154343" cy="4524315"/>
          </a:xfrm>
          <a:prstGeom prst="leftArrowCallout">
            <a:avLst>
              <a:gd name="adj1" fmla="val 31325"/>
              <a:gd name="adj2" fmla="val 33767"/>
              <a:gd name="adj3" fmla="val 8134"/>
              <a:gd name="adj4" fmla="val 87641"/>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marL="274320" indent="-274320">
              <a:buClr>
                <a:schemeClr val="accent3"/>
              </a:buClr>
              <a:buFont typeface="Wingdings 2"/>
              <a:buChar char=""/>
              <a:defRPr/>
            </a:pPr>
            <a:r>
              <a:rPr lang="en-US" dirty="0" smtClean="0"/>
              <a:t>This proposal was meant to </a:t>
            </a:r>
            <a:r>
              <a:rPr lang="en-US" dirty="0" smtClean="0">
                <a:solidFill>
                  <a:srgbClr val="FF0000"/>
                </a:solidFill>
              </a:rPr>
              <a:t>protect the entire population and not only the laboring class</a:t>
            </a:r>
            <a:r>
              <a:rPr lang="en-US" dirty="0" smtClean="0"/>
              <a:t>. </a:t>
            </a:r>
          </a:p>
          <a:p>
            <a:pPr marL="274320" indent="-274320">
              <a:buClr>
                <a:schemeClr val="accent3"/>
              </a:buClr>
              <a:buFont typeface="Wingdings 2"/>
              <a:buChar char=""/>
              <a:defRPr/>
            </a:pPr>
            <a:r>
              <a:rPr lang="en-US" dirty="0" smtClean="0"/>
              <a:t>It was a unified system and was administered by one ministry, the </a:t>
            </a:r>
            <a:r>
              <a:rPr lang="en-US" dirty="0" smtClean="0">
                <a:solidFill>
                  <a:srgbClr val="FF0000"/>
                </a:solidFill>
              </a:rPr>
              <a:t>ministry of  “pensions and national Insurance</a:t>
            </a:r>
            <a:r>
              <a:rPr lang="en-US" dirty="0" smtClean="0"/>
              <a:t>” coordinating the efforts of many  organizations which were uncoordinated in the past. </a:t>
            </a:r>
          </a:p>
        </p:txBody>
      </p:sp>
      <p:graphicFrame>
        <p:nvGraphicFramePr>
          <p:cNvPr id="5" name="Diagram 4"/>
          <p:cNvGraphicFramePr/>
          <p:nvPr/>
        </p:nvGraphicFramePr>
        <p:xfrm>
          <a:off x="296824" y="788810"/>
          <a:ext cx="8429684" cy="60691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3"/>
          <p:cNvSpPr>
            <a:spLocks noGrp="1" noChangeArrowheads="1"/>
          </p:cNvSpPr>
          <p:nvPr>
            <p:ph idx="1"/>
          </p:nvPr>
        </p:nvSpPr>
        <p:spPr>
          <a:xfrm>
            <a:off x="594043" y="1142984"/>
            <a:ext cx="10692765" cy="4953016"/>
          </a:xfrm>
        </p:spPr>
        <p:txBody>
          <a:bodyPr/>
          <a:lstStyle/>
          <a:p>
            <a:pPr marL="514350" indent="-514350" eaLnBrk="1" hangingPunct="1">
              <a:lnSpc>
                <a:spcPct val="90000"/>
              </a:lnSpc>
              <a:buFont typeface="+mj-lt"/>
              <a:buAutoNum type="arabicPeriod"/>
            </a:pPr>
            <a:r>
              <a:rPr lang="en-US" altLang="en-US" sz="3200" dirty="0" smtClean="0"/>
              <a:t>A Unified administration</a:t>
            </a:r>
          </a:p>
          <a:p>
            <a:pPr marL="514350" indent="-514350" eaLnBrk="1" hangingPunct="1">
              <a:lnSpc>
                <a:spcPct val="90000"/>
              </a:lnSpc>
              <a:buFont typeface="+mj-lt"/>
              <a:buAutoNum type="arabicPeriod"/>
            </a:pPr>
            <a:r>
              <a:rPr lang="en-US" altLang="en-US" sz="3200" dirty="0" smtClean="0"/>
              <a:t>Comprehensive coverage</a:t>
            </a:r>
          </a:p>
          <a:p>
            <a:pPr marL="514350" indent="-514350" eaLnBrk="1" hangingPunct="1">
              <a:lnSpc>
                <a:spcPct val="90000"/>
              </a:lnSpc>
              <a:buFont typeface="+mj-lt"/>
              <a:buAutoNum type="arabicPeriod"/>
            </a:pPr>
            <a:r>
              <a:rPr lang="en-US" altLang="en-US" sz="3200" dirty="0" smtClean="0"/>
              <a:t>flat rate of contributions</a:t>
            </a:r>
          </a:p>
          <a:p>
            <a:pPr marL="514350" indent="-514350" eaLnBrk="1" hangingPunct="1">
              <a:lnSpc>
                <a:spcPct val="90000"/>
              </a:lnSpc>
              <a:buFont typeface="+mj-lt"/>
              <a:buAutoNum type="arabicPeriod"/>
            </a:pPr>
            <a:r>
              <a:rPr lang="en-US" altLang="en-US" sz="3200" dirty="0" smtClean="0"/>
              <a:t>flat rate of benefits</a:t>
            </a:r>
          </a:p>
          <a:p>
            <a:pPr marL="514350" indent="-514350" eaLnBrk="1" hangingPunct="1">
              <a:lnSpc>
                <a:spcPct val="90000"/>
              </a:lnSpc>
              <a:buFont typeface="+mj-lt"/>
              <a:buAutoNum type="arabicPeriod"/>
            </a:pPr>
            <a:r>
              <a:rPr lang="en-US" altLang="en-US" sz="3200" dirty="0" smtClean="0"/>
              <a:t>adequacy of all benefits to meet the basic needs of the recipients and </a:t>
            </a:r>
          </a:p>
          <a:p>
            <a:pPr marL="514350" indent="-514350" eaLnBrk="1" hangingPunct="1">
              <a:lnSpc>
                <a:spcPct val="90000"/>
              </a:lnSpc>
              <a:buFont typeface="+mj-lt"/>
              <a:buAutoNum type="arabicPeriod"/>
            </a:pPr>
            <a:r>
              <a:rPr lang="en-US" altLang="en-US" sz="3200" dirty="0" smtClean="0"/>
              <a:t>classification of the population.</a:t>
            </a:r>
          </a:p>
          <a:p>
            <a:pPr marL="514350" indent="-514350" eaLnBrk="1" hangingPunct="1">
              <a:lnSpc>
                <a:spcPct val="90000"/>
              </a:lnSpc>
              <a:buNone/>
            </a:pPr>
            <a:r>
              <a:rPr lang="en-US" altLang="en-US" sz="3200" dirty="0" smtClean="0"/>
              <a:t>The report had suggested six groups of population , namely</a:t>
            </a:r>
          </a:p>
          <a:p>
            <a:pPr eaLnBrk="1" hangingPunct="1">
              <a:lnSpc>
                <a:spcPct val="90000"/>
              </a:lnSpc>
            </a:pPr>
            <a:endParaRPr lang="en-US" altLang="en-US" dirty="0" smtClean="0"/>
          </a:p>
        </p:txBody>
      </p:sp>
      <p:sp>
        <p:nvSpPr>
          <p:cNvPr id="3" name="Rectangle 2"/>
          <p:cNvSpPr/>
          <p:nvPr/>
        </p:nvSpPr>
        <p:spPr>
          <a:xfrm>
            <a:off x="835337" y="202148"/>
            <a:ext cx="10210177" cy="523220"/>
          </a:xfrm>
          <a:prstGeom prst="rect">
            <a:avLst/>
          </a:prstGeom>
        </p:spPr>
        <p:txBody>
          <a:bodyPr wrap="square">
            <a:spAutoFit/>
          </a:bodyPr>
          <a:lstStyle/>
          <a:p>
            <a:pPr marL="274320" indent="-274320">
              <a:buClr>
                <a:schemeClr val="accent3"/>
              </a:buClr>
              <a:defRPr/>
            </a:pPr>
            <a:r>
              <a:rPr lang="en-US" sz="2400" b="1" dirty="0"/>
              <a:t>Six </a:t>
            </a:r>
            <a:r>
              <a:rPr lang="en-US" sz="2800" b="1" dirty="0" smtClean="0">
                <a:solidFill>
                  <a:srgbClr val="FF0000"/>
                </a:solidFill>
              </a:rPr>
              <a:t>PRINCIPLES</a:t>
            </a:r>
            <a:r>
              <a:rPr lang="en-US" sz="2400" b="1" dirty="0" smtClean="0"/>
              <a:t> </a:t>
            </a:r>
            <a:r>
              <a:rPr lang="en-US" sz="2400" b="1" dirty="0"/>
              <a:t>were suggested for the procedure, namely,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1137" y="500042"/>
            <a:ext cx="10930013" cy="5929354"/>
          </a:xfrm>
        </p:spPr>
        <p:txBody>
          <a:bodyPr>
            <a:noAutofit/>
          </a:bodyPr>
          <a:lstStyle/>
          <a:p>
            <a:r>
              <a:rPr lang="en-US" dirty="0" smtClean="0"/>
              <a:t>The report was implemented in the shape of three acts of parliament namely </a:t>
            </a:r>
          </a:p>
          <a:p>
            <a:r>
              <a:rPr lang="en-US" sz="2400" b="1" u="sng" dirty="0" smtClean="0"/>
              <a:t>National Insurance Act 1946, </a:t>
            </a:r>
          </a:p>
          <a:p>
            <a:pPr lvl="1"/>
            <a:r>
              <a:rPr lang="en-US" sz="2000" dirty="0" smtClean="0"/>
              <a:t>All persons of working age had to pay a weekly contribution and in return were entitled to a wide range of benefits, including Guardian’s (or Orphans) Allowances, Death Grants, Unemployment Benefit, Widow’s Benefits, Sickness Benefit, and Retirement Pension</a:t>
            </a:r>
            <a:r>
              <a:rPr lang="en-US" sz="2000" dirty="0" smtClean="0"/>
              <a:t>.</a:t>
            </a:r>
          </a:p>
          <a:p>
            <a:r>
              <a:rPr lang="en-US" sz="2400" b="1" dirty="0" smtClean="0"/>
              <a:t>National Health Service Act 1946</a:t>
            </a:r>
          </a:p>
          <a:p>
            <a:pPr lvl="1"/>
            <a:r>
              <a:rPr lang="en-US" sz="2000" dirty="0" smtClean="0"/>
              <a:t>It provided for free mental and physical health services for everyone </a:t>
            </a:r>
          </a:p>
          <a:p>
            <a:r>
              <a:rPr lang="en-US" sz="2400" b="1" u="sng" dirty="0" smtClean="0"/>
              <a:t>National </a:t>
            </a:r>
            <a:r>
              <a:rPr lang="en-US" sz="2400" b="1" u="sng" dirty="0" smtClean="0"/>
              <a:t>Assistance Act 1948</a:t>
            </a:r>
          </a:p>
          <a:p>
            <a:pPr lvl="1"/>
            <a:r>
              <a:rPr lang="en-US" sz="2000" dirty="0" smtClean="0"/>
              <a:t>It formally abolished the Poor Law system that had existed since the reign of Elizabeth I and established a social safety net for those who did not pay National insurance contributions (such as the homeless, the physically handicapped, and unmarried mothers) and were therefore left uncovered by the National Insurance Act 1946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3"/>
          <p:cNvSpPr>
            <a:spLocks noGrp="1" noChangeArrowheads="1"/>
          </p:cNvSpPr>
          <p:nvPr>
            <p:ph idx="1"/>
          </p:nvPr>
        </p:nvSpPr>
        <p:spPr>
          <a:xfrm>
            <a:off x="594043" y="1142984"/>
            <a:ext cx="10692765" cy="5181616"/>
          </a:xfrm>
        </p:spPr>
        <p:txBody>
          <a:bodyPr>
            <a:normAutofit/>
          </a:bodyPr>
          <a:lstStyle/>
          <a:p>
            <a:pPr marL="274320" indent="-274320" eaLnBrk="1" fontAlgn="auto" hangingPunct="1">
              <a:spcAft>
                <a:spcPts val="0"/>
              </a:spcAft>
              <a:buClr>
                <a:schemeClr val="accent3"/>
              </a:buClr>
              <a:buFont typeface="Wingdings 2"/>
              <a:buChar char=""/>
              <a:defRPr/>
            </a:pPr>
            <a:r>
              <a:rPr lang="en-US" sz="3200" dirty="0" smtClean="0"/>
              <a:t>1. employees</a:t>
            </a:r>
          </a:p>
          <a:p>
            <a:pPr marL="274320" indent="-274320" eaLnBrk="1" fontAlgn="auto" hangingPunct="1">
              <a:spcAft>
                <a:spcPts val="0"/>
              </a:spcAft>
              <a:buClr>
                <a:schemeClr val="accent3"/>
              </a:buClr>
              <a:buFont typeface="Wingdings 2"/>
              <a:buChar char=""/>
              <a:defRPr/>
            </a:pPr>
            <a:r>
              <a:rPr lang="en-US" sz="3200" dirty="0" smtClean="0"/>
              <a:t>2. employers and self-employed persons</a:t>
            </a:r>
          </a:p>
          <a:p>
            <a:pPr marL="274320" indent="-274320" eaLnBrk="1" fontAlgn="auto" hangingPunct="1">
              <a:spcAft>
                <a:spcPts val="0"/>
              </a:spcAft>
              <a:buClr>
                <a:schemeClr val="accent3"/>
              </a:buClr>
              <a:buFont typeface="Wingdings 2"/>
              <a:buChar char=""/>
              <a:defRPr/>
            </a:pPr>
            <a:r>
              <a:rPr lang="en-US" sz="3200" dirty="0" smtClean="0"/>
              <a:t>3. house wives</a:t>
            </a:r>
          </a:p>
          <a:p>
            <a:pPr marL="274320" indent="-274320" eaLnBrk="1" fontAlgn="auto" hangingPunct="1">
              <a:spcAft>
                <a:spcPts val="0"/>
              </a:spcAft>
              <a:buClr>
                <a:schemeClr val="accent3"/>
              </a:buClr>
              <a:buFont typeface="Wingdings 2"/>
              <a:buChar char=""/>
              <a:defRPr/>
            </a:pPr>
            <a:r>
              <a:rPr lang="en-US" sz="3200" dirty="0" smtClean="0"/>
              <a:t>4. adults who were not gainfully employed e.g. crippled, insane and invalid.</a:t>
            </a:r>
          </a:p>
          <a:p>
            <a:pPr marL="274320" indent="-274320" eaLnBrk="1" fontAlgn="auto" hangingPunct="1">
              <a:spcAft>
                <a:spcPts val="0"/>
              </a:spcAft>
              <a:buClr>
                <a:schemeClr val="accent3"/>
              </a:buClr>
              <a:buFont typeface="Wingdings 2"/>
              <a:buChar char=""/>
              <a:defRPr/>
            </a:pPr>
            <a:r>
              <a:rPr lang="en-US" sz="3200" dirty="0" smtClean="0"/>
              <a:t>5. retired persons above working age.</a:t>
            </a:r>
          </a:p>
          <a:p>
            <a:pPr marL="274320" indent="-274320" eaLnBrk="1" fontAlgn="auto" hangingPunct="1">
              <a:spcAft>
                <a:spcPts val="0"/>
              </a:spcAft>
              <a:buClr>
                <a:schemeClr val="accent3"/>
              </a:buClr>
              <a:buFont typeface="Wingdings 2"/>
              <a:buChar char=""/>
              <a:defRPr/>
            </a:pPr>
            <a:r>
              <a:rPr lang="en-US" sz="3200" dirty="0" smtClean="0"/>
              <a:t>6. Children below working age.</a:t>
            </a:r>
          </a:p>
          <a:p>
            <a:pPr marL="274320" indent="-274320" eaLnBrk="1" fontAlgn="auto" hangingPunct="1">
              <a:spcAft>
                <a:spcPts val="0"/>
              </a:spcAft>
              <a:buClr>
                <a:schemeClr val="accent3"/>
              </a:buClr>
              <a:buFont typeface="Wingdings 2"/>
              <a:buChar char=""/>
              <a:defRPr/>
            </a:pPr>
            <a:endParaRPr lang="en-US" sz="3200" dirty="0" smtClean="0"/>
          </a:p>
          <a:p>
            <a:pPr marL="274320" indent="-274320" eaLnBrk="1" fontAlgn="auto" hangingPunct="1">
              <a:spcAft>
                <a:spcPts val="0"/>
              </a:spcAft>
              <a:buClr>
                <a:schemeClr val="accent3"/>
              </a:buClr>
              <a:buFont typeface="Wingdings 2"/>
              <a:buChar char=""/>
              <a:defRPr/>
            </a:pPr>
            <a:endParaRPr lang="en-US" sz="3200" dirty="0" smtClean="0"/>
          </a:p>
        </p:txBody>
      </p:sp>
      <p:sp>
        <p:nvSpPr>
          <p:cNvPr id="3" name="TextBox 2"/>
          <p:cNvSpPr txBox="1"/>
          <p:nvPr/>
        </p:nvSpPr>
        <p:spPr>
          <a:xfrm>
            <a:off x="1392255" y="285729"/>
            <a:ext cx="4458272" cy="461665"/>
          </a:xfrm>
          <a:prstGeom prst="rect">
            <a:avLst/>
          </a:prstGeom>
          <a:noFill/>
        </p:spPr>
        <p:txBody>
          <a:bodyPr wrap="none" rtlCol="0">
            <a:spAutoFit/>
          </a:bodyPr>
          <a:lstStyle/>
          <a:p>
            <a:r>
              <a:rPr lang="en-US" sz="2400" b="1" dirty="0" smtClean="0">
                <a:solidFill>
                  <a:srgbClr val="FF0000"/>
                </a:solidFill>
              </a:rPr>
              <a:t>CLASSIFICATION OF POPULATION </a:t>
            </a:r>
            <a:endParaRPr lang="en-US" sz="2400" b="1"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1137" y="500042"/>
            <a:ext cx="10930013" cy="642942"/>
          </a:xfrm>
        </p:spPr>
        <p:txBody>
          <a:bodyPr>
            <a:noAutofit/>
          </a:bodyPr>
          <a:lstStyle/>
          <a:p>
            <a:r>
              <a:rPr lang="en-US" dirty="0" smtClean="0"/>
              <a:t>The report was implemented in the shape of three acts of parliament namely </a:t>
            </a:r>
          </a:p>
        </p:txBody>
      </p:sp>
      <p:graphicFrame>
        <p:nvGraphicFramePr>
          <p:cNvPr id="4" name="Diagram 3"/>
          <p:cNvGraphicFramePr/>
          <p:nvPr/>
        </p:nvGraphicFramePr>
        <p:xfrm>
          <a:off x="368261" y="1077580"/>
          <a:ext cx="11287204" cy="52803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3"/>
          <p:cNvSpPr>
            <a:spLocks noGrp="1" noChangeArrowheads="1"/>
          </p:cNvSpPr>
          <p:nvPr>
            <p:ph idx="1"/>
          </p:nvPr>
        </p:nvSpPr>
        <p:spPr>
          <a:xfrm>
            <a:off x="594043" y="609600"/>
            <a:ext cx="10692765" cy="5486400"/>
          </a:xfrm>
        </p:spPr>
        <p:txBody>
          <a:bodyPr>
            <a:noAutofit/>
          </a:bodyPr>
          <a:lstStyle/>
          <a:p>
            <a:pPr marL="274320" indent="-274320" eaLnBrk="1" fontAlgn="auto" hangingPunct="1">
              <a:spcAft>
                <a:spcPts val="0"/>
              </a:spcAft>
              <a:buClr>
                <a:schemeClr val="accent3"/>
              </a:buClr>
              <a:buFont typeface="Wingdings 2"/>
              <a:buChar char=""/>
              <a:defRPr/>
            </a:pPr>
            <a:r>
              <a:rPr lang="en-US" sz="3600" dirty="0" smtClean="0">
                <a:effectLst/>
              </a:rPr>
              <a:t>The </a:t>
            </a:r>
            <a:r>
              <a:rPr lang="en-US" sz="3600" b="1" u="sng" dirty="0" smtClean="0">
                <a:solidFill>
                  <a:srgbClr val="FF0000"/>
                </a:solidFill>
                <a:effectLst/>
              </a:rPr>
              <a:t>National Insurance Act of 1946</a:t>
            </a:r>
            <a:r>
              <a:rPr lang="en-US" sz="3600" dirty="0" smtClean="0">
                <a:effectLst/>
              </a:rPr>
              <a:t>, reduced the no. of classes to three, namely,</a:t>
            </a:r>
          </a:p>
          <a:p>
            <a:pPr marL="742950" indent="-742950" eaLnBrk="1" fontAlgn="auto" hangingPunct="1">
              <a:spcAft>
                <a:spcPts val="0"/>
              </a:spcAft>
              <a:buClr>
                <a:schemeClr val="accent3"/>
              </a:buClr>
              <a:buFont typeface="+mj-lt"/>
              <a:buAutoNum type="arabicPeriod"/>
              <a:defRPr/>
            </a:pPr>
            <a:r>
              <a:rPr lang="en-US" sz="3600" dirty="0" smtClean="0">
                <a:solidFill>
                  <a:srgbClr val="FF0000"/>
                </a:solidFill>
                <a:effectLst/>
              </a:rPr>
              <a:t>Employed</a:t>
            </a:r>
            <a:r>
              <a:rPr lang="en-US" sz="3600" dirty="0" smtClean="0">
                <a:effectLst/>
              </a:rPr>
              <a:t> persons gainfully occupied in GB under a contract of service</a:t>
            </a:r>
          </a:p>
          <a:p>
            <a:pPr marL="742950" indent="-742950" eaLnBrk="1" fontAlgn="auto" hangingPunct="1">
              <a:spcAft>
                <a:spcPts val="0"/>
              </a:spcAft>
              <a:buClr>
                <a:schemeClr val="accent3"/>
              </a:buClr>
              <a:buFont typeface="+mj-lt"/>
              <a:buAutoNum type="arabicPeriod"/>
              <a:defRPr/>
            </a:pPr>
            <a:r>
              <a:rPr lang="en-US" sz="3600" dirty="0" smtClean="0">
                <a:solidFill>
                  <a:srgbClr val="FF0000"/>
                </a:solidFill>
                <a:effectLst/>
              </a:rPr>
              <a:t>Self-employed </a:t>
            </a:r>
            <a:r>
              <a:rPr lang="en-US" sz="3600" dirty="0" smtClean="0">
                <a:effectLst/>
              </a:rPr>
              <a:t>people gainfully occupied but under no control of an employer ; and </a:t>
            </a:r>
          </a:p>
          <a:p>
            <a:pPr marL="742950" indent="-742950" eaLnBrk="1" fontAlgn="auto" hangingPunct="1">
              <a:spcAft>
                <a:spcPts val="0"/>
              </a:spcAft>
              <a:buClr>
                <a:schemeClr val="accent3"/>
              </a:buClr>
              <a:buFont typeface="+mj-lt"/>
              <a:buAutoNum type="arabicPeriod"/>
              <a:defRPr/>
            </a:pPr>
            <a:r>
              <a:rPr lang="en-US" sz="3600" dirty="0" smtClean="0">
                <a:solidFill>
                  <a:srgbClr val="FF0000"/>
                </a:solidFill>
                <a:effectLst/>
              </a:rPr>
              <a:t>Non-employed </a:t>
            </a:r>
            <a:r>
              <a:rPr lang="en-US" sz="3600" dirty="0" smtClean="0">
                <a:effectLst/>
              </a:rPr>
              <a:t>person.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3"/>
          <p:cNvSpPr>
            <a:spLocks noGrp="1" noChangeArrowheads="1"/>
          </p:cNvSpPr>
          <p:nvPr>
            <p:ph idx="1"/>
          </p:nvPr>
        </p:nvSpPr>
        <p:spPr>
          <a:xfrm>
            <a:off x="594043" y="838200"/>
            <a:ext cx="10692765" cy="5257800"/>
          </a:xfrm>
        </p:spPr>
        <p:txBody>
          <a:bodyPr>
            <a:normAutofit fontScale="85000" lnSpcReduction="10000"/>
          </a:bodyPr>
          <a:lstStyle/>
          <a:p>
            <a:pPr eaLnBrk="1" hangingPunct="1">
              <a:buNone/>
            </a:pPr>
            <a:r>
              <a:rPr lang="en-US" altLang="en-US" sz="3200" b="1" u="sng" dirty="0" smtClean="0"/>
              <a:t>CONCLUSION</a:t>
            </a:r>
          </a:p>
          <a:p>
            <a:pPr eaLnBrk="1" hangingPunct="1"/>
            <a:r>
              <a:rPr lang="en-US" altLang="en-US" sz="3200" dirty="0" err="1" smtClean="0"/>
              <a:t>Beveridge</a:t>
            </a:r>
            <a:r>
              <a:rPr lang="en-US" altLang="en-US" sz="3200" dirty="0" smtClean="0"/>
              <a:t> </a:t>
            </a:r>
            <a:r>
              <a:rPr lang="en-US" altLang="en-US" sz="3200" dirty="0" smtClean="0"/>
              <a:t>said that the </a:t>
            </a:r>
            <a:r>
              <a:rPr lang="en-US" altLang="en-US" sz="3200" dirty="0" smtClean="0">
                <a:solidFill>
                  <a:srgbClr val="FF0000"/>
                </a:solidFill>
              </a:rPr>
              <a:t>underlying social philosophy </a:t>
            </a:r>
            <a:r>
              <a:rPr lang="en-US" altLang="en-US" sz="3200" dirty="0" smtClean="0"/>
              <a:t>of his plan was </a:t>
            </a:r>
            <a:r>
              <a:rPr lang="en-US" altLang="en-US" sz="3200" dirty="0" smtClean="0">
                <a:solidFill>
                  <a:srgbClr val="FF0000"/>
                </a:solidFill>
              </a:rPr>
              <a:t>to secure Britons against “wants” and other social evils</a:t>
            </a:r>
            <a:r>
              <a:rPr lang="en-US" altLang="en-US" sz="3200" dirty="0" smtClean="0"/>
              <a:t>, and that social security should be rendered to preserve the personal freedom and responsibility of the individual for his family.</a:t>
            </a:r>
          </a:p>
          <a:p>
            <a:pPr eaLnBrk="1" hangingPunct="1"/>
            <a:r>
              <a:rPr lang="en-US" altLang="en-US" sz="3200" dirty="0" err="1" smtClean="0">
                <a:solidFill>
                  <a:srgbClr val="FF0000"/>
                </a:solidFill>
              </a:rPr>
              <a:t>Beveridge</a:t>
            </a:r>
            <a:r>
              <a:rPr lang="en-US" altLang="en-US" sz="3200" dirty="0" smtClean="0">
                <a:solidFill>
                  <a:srgbClr val="FF0000"/>
                </a:solidFill>
              </a:rPr>
              <a:t> report became the foundation of the modern social welfare in the UK and a model for the world</a:t>
            </a:r>
            <a:r>
              <a:rPr lang="en-US" altLang="en-US" sz="2800" dirty="0" smtClean="0">
                <a:solidFill>
                  <a:srgbClr val="FF0000"/>
                </a:solidFill>
              </a:rPr>
              <a:t>. </a:t>
            </a:r>
          </a:p>
          <a:p>
            <a:pPr eaLnBrk="1" hangingPunct="1"/>
            <a:r>
              <a:rPr lang="en-US" altLang="en-US" sz="2800" dirty="0" smtClean="0"/>
              <a:t>The Post WWII reforms lead to the creation of Welfare State and the UK declared itself the 1</a:t>
            </a:r>
            <a:r>
              <a:rPr lang="en-US" altLang="en-US" sz="2800" baseline="30000" dirty="0" smtClean="0"/>
              <a:t>st</a:t>
            </a:r>
            <a:r>
              <a:rPr lang="en-US" altLang="en-US" sz="2800" dirty="0" smtClean="0"/>
              <a:t> Welfare State in the World on 10</a:t>
            </a:r>
            <a:r>
              <a:rPr lang="en-US" altLang="en-US" sz="2800" baseline="30000" dirty="0" smtClean="0"/>
              <a:t>th</a:t>
            </a:r>
            <a:r>
              <a:rPr lang="en-US" altLang="en-US" sz="2800" dirty="0" smtClean="0"/>
              <a:t> December 1948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693049" y="381000"/>
            <a:ext cx="9875957" cy="1219200"/>
          </a:xfrm>
        </p:spPr>
        <p:txBody>
          <a:bodyPr/>
          <a:lstStyle/>
          <a:p>
            <a:pPr algn="ctr" eaLnBrk="1" hangingPunct="1"/>
            <a:r>
              <a:rPr lang="en-US" altLang="en-US" sz="4000" u="sng" smtClean="0">
                <a:ea typeface="Trebuchet MS" pitchFamily="34" charset="0"/>
                <a:cs typeface="Trebuchet MS" pitchFamily="34" charset="0"/>
              </a:rPr>
              <a:t>THE BEVERIDGE REPORT</a:t>
            </a:r>
          </a:p>
        </p:txBody>
      </p:sp>
      <p:sp>
        <p:nvSpPr>
          <p:cNvPr id="186371" name="Rectangle 3"/>
          <p:cNvSpPr>
            <a:spLocks noGrp="1" noChangeArrowheads="1"/>
          </p:cNvSpPr>
          <p:nvPr>
            <p:ph idx="1"/>
          </p:nvPr>
        </p:nvSpPr>
        <p:spPr>
          <a:xfrm>
            <a:off x="1311844" y="1806576"/>
            <a:ext cx="7057473" cy="4670425"/>
          </a:xfrm>
        </p:spPr>
        <p:txBody>
          <a:bodyPr/>
          <a:lstStyle/>
          <a:p>
            <a:pPr eaLnBrk="1" hangingPunct="1"/>
            <a:r>
              <a:rPr lang="en-US" altLang="en-US" sz="3200" dirty="0" smtClean="0"/>
              <a:t>During the dramatic hours of the  </a:t>
            </a:r>
            <a:r>
              <a:rPr lang="en-US" altLang="en-US" sz="3200" b="1" u="sng" dirty="0" smtClean="0"/>
              <a:t>Second World War</a:t>
            </a:r>
            <a:r>
              <a:rPr lang="en-US" altLang="en-US" sz="3200" dirty="0" smtClean="0"/>
              <a:t>, in </a:t>
            </a:r>
            <a:r>
              <a:rPr lang="en-US" altLang="en-US" sz="3200" b="1" u="sng" dirty="0" smtClean="0"/>
              <a:t>1941</a:t>
            </a:r>
            <a:r>
              <a:rPr lang="en-US" altLang="en-US" sz="3200" dirty="0" smtClean="0"/>
              <a:t>, when bombs were continuously falling outside the British parliament , the </a:t>
            </a:r>
            <a:r>
              <a:rPr lang="en-US" altLang="en-US" sz="3200" dirty="0" smtClean="0"/>
              <a:t>West Minster</a:t>
            </a:r>
            <a:r>
              <a:rPr lang="en-US" altLang="en-US" sz="3200" dirty="0" smtClean="0"/>
              <a:t>, the Britons started  reforming  their entire social welfare programmes..</a:t>
            </a:r>
          </a:p>
        </p:txBody>
      </p:sp>
      <p:pic>
        <p:nvPicPr>
          <p:cNvPr id="2052" name="Picture 4" descr="Image result for beveridge report"/>
          <p:cNvPicPr>
            <a:picLocks noChangeAspect="1" noChangeArrowheads="1"/>
          </p:cNvPicPr>
          <p:nvPr/>
        </p:nvPicPr>
        <p:blipFill>
          <a:blip r:embed="rId2"/>
          <a:srcRect/>
          <a:stretch>
            <a:fillRect/>
          </a:stretch>
        </p:blipFill>
        <p:spPr bwMode="auto">
          <a:xfrm>
            <a:off x="8451850" y="1142984"/>
            <a:ext cx="3429000" cy="541972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0474" y="642918"/>
            <a:ext cx="10089525" cy="5643602"/>
          </a:xfrm>
        </p:spPr>
        <p:txBody>
          <a:bodyPr>
            <a:normAutofit/>
          </a:bodyPr>
          <a:lstStyle/>
          <a:p>
            <a:r>
              <a:rPr lang="en-US" sz="2800" dirty="0" smtClean="0"/>
              <a:t>In 1940, during the Second World War, the Labour Party entered into a coalition with the Conservative Party. </a:t>
            </a:r>
          </a:p>
          <a:p>
            <a:r>
              <a:rPr lang="en-US" sz="2800" dirty="0" smtClean="0"/>
              <a:t>On 10 June 1941 </a:t>
            </a:r>
            <a:r>
              <a:rPr lang="en-US" sz="2800" b="1" u="sng" dirty="0" smtClean="0"/>
              <a:t>Arthur Greenwood</a:t>
            </a:r>
            <a:r>
              <a:rPr lang="en-US" sz="2800" dirty="0" smtClean="0"/>
              <a:t>, the Labour </a:t>
            </a:r>
            <a:r>
              <a:rPr lang="en-US" sz="2800" dirty="0" smtClean="0"/>
              <a:t>MP, </a:t>
            </a:r>
            <a:r>
              <a:rPr lang="en-US" sz="2800" dirty="0" smtClean="0"/>
              <a:t>announced the creation of an inter-departmental committee which would carry out a survey of Britain's social insurance and allied services</a:t>
            </a:r>
            <a:r>
              <a:rPr lang="en-US" sz="2800" dirty="0" smtClean="0"/>
              <a:t>:</a:t>
            </a:r>
            <a:endParaRPr lang="en-US"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Content Placeholder 2"/>
          <p:cNvSpPr>
            <a:spLocks noGrp="1"/>
          </p:cNvSpPr>
          <p:nvPr>
            <p:ph idx="1"/>
          </p:nvPr>
        </p:nvSpPr>
        <p:spPr>
          <a:xfrm>
            <a:off x="495036" y="762000"/>
            <a:ext cx="4873885" cy="5638800"/>
          </a:xfrm>
        </p:spPr>
        <p:txBody>
          <a:bodyPr>
            <a:normAutofit fontScale="77500" lnSpcReduction="20000"/>
          </a:bodyPr>
          <a:lstStyle/>
          <a:p>
            <a:pPr eaLnBrk="1" hangingPunct="1"/>
            <a:r>
              <a:rPr lang="en-US" altLang="en-US" sz="4000" dirty="0" smtClean="0"/>
              <a:t>The parliament appointed a high level committee under the Chairmanship of </a:t>
            </a:r>
            <a:r>
              <a:rPr lang="en-US" altLang="en-US" sz="4000" b="1" u="sng" dirty="0" smtClean="0"/>
              <a:t>William </a:t>
            </a:r>
            <a:r>
              <a:rPr lang="en-US" altLang="en-US" sz="4000" b="1" u="sng" dirty="0" err="1" smtClean="0"/>
              <a:t>Beveridge</a:t>
            </a:r>
            <a:r>
              <a:rPr lang="en-US" altLang="en-US" sz="4000" b="1" u="sng" dirty="0" smtClean="0"/>
              <a:t> </a:t>
            </a:r>
            <a:r>
              <a:rPr lang="en-US" altLang="en-US" sz="4000" dirty="0" smtClean="0"/>
              <a:t>to </a:t>
            </a:r>
            <a:r>
              <a:rPr lang="en-US" altLang="en-US" sz="4000" b="1" dirty="0" smtClean="0"/>
              <a:t>survey the structure and efficacy of the entire social services </a:t>
            </a:r>
            <a:r>
              <a:rPr lang="en-US" altLang="en-US" sz="4000" dirty="0" smtClean="0"/>
              <a:t>and  to make recommendations for necessary reforms</a:t>
            </a:r>
          </a:p>
        </p:txBody>
      </p:sp>
      <p:pic>
        <p:nvPicPr>
          <p:cNvPr id="1026" name="Picture 2"/>
          <p:cNvPicPr>
            <a:picLocks noChangeAspect="1" noChangeArrowheads="1"/>
          </p:cNvPicPr>
          <p:nvPr/>
        </p:nvPicPr>
        <p:blipFill>
          <a:blip r:embed="rId2"/>
          <a:srcRect r="10359"/>
          <a:stretch>
            <a:fillRect/>
          </a:stretch>
        </p:blipFill>
        <p:spPr bwMode="auto">
          <a:xfrm>
            <a:off x="6011863" y="214290"/>
            <a:ext cx="5638430" cy="6072206"/>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srcRect r="10359"/>
          <a:stretch>
            <a:fillRect/>
          </a:stretch>
        </p:blipFill>
        <p:spPr bwMode="auto">
          <a:xfrm>
            <a:off x="9226573" y="4011471"/>
            <a:ext cx="2643206" cy="284655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Title 1"/>
          <p:cNvSpPr>
            <a:spLocks noGrp="1"/>
          </p:cNvSpPr>
          <p:nvPr>
            <p:ph type="title"/>
          </p:nvPr>
        </p:nvSpPr>
        <p:spPr>
          <a:xfrm>
            <a:off x="890475" y="142852"/>
            <a:ext cx="10089524" cy="747697"/>
          </a:xfrm>
        </p:spPr>
        <p:txBody>
          <a:bodyPr/>
          <a:lstStyle/>
          <a:p>
            <a:r>
              <a:rPr lang="en-US" dirty="0" smtClean="0"/>
              <a:t>William Henry </a:t>
            </a:r>
            <a:r>
              <a:rPr lang="en-US" dirty="0" err="1" smtClean="0"/>
              <a:t>Beveridge</a:t>
            </a:r>
            <a:r>
              <a:rPr lang="en-US" dirty="0" smtClean="0"/>
              <a:t> </a:t>
            </a:r>
            <a:endParaRPr lang="en-US" dirty="0"/>
          </a:p>
        </p:txBody>
      </p:sp>
      <p:sp>
        <p:nvSpPr>
          <p:cNvPr id="3" name="Content Placeholder 2"/>
          <p:cNvSpPr>
            <a:spLocks noGrp="1"/>
          </p:cNvSpPr>
          <p:nvPr>
            <p:ph idx="1"/>
          </p:nvPr>
        </p:nvSpPr>
        <p:spPr>
          <a:xfrm>
            <a:off x="176094" y="928670"/>
            <a:ext cx="4978513" cy="5500726"/>
          </a:xfrm>
        </p:spPr>
        <p:txBody>
          <a:bodyPr>
            <a:noAutofit/>
          </a:bodyPr>
          <a:lstStyle/>
          <a:p>
            <a:r>
              <a:rPr lang="en-US" dirty="0" smtClean="0"/>
              <a:t>William Henry </a:t>
            </a:r>
            <a:r>
              <a:rPr lang="en-US" dirty="0" err="1" smtClean="0"/>
              <a:t>Beveridge</a:t>
            </a:r>
            <a:r>
              <a:rPr lang="en-US" dirty="0" smtClean="0"/>
              <a:t>, 1st Baron </a:t>
            </a:r>
            <a:r>
              <a:rPr lang="en-US" dirty="0" err="1" smtClean="0"/>
              <a:t>Beveridge</a:t>
            </a:r>
            <a:r>
              <a:rPr lang="en-US" dirty="0" smtClean="0"/>
              <a:t>, (born March 5, 1879, </a:t>
            </a:r>
            <a:r>
              <a:rPr lang="en-US" dirty="0" err="1" smtClean="0"/>
              <a:t>Rangpur</a:t>
            </a:r>
            <a:r>
              <a:rPr lang="en-US" dirty="0" smtClean="0"/>
              <a:t>, India—died March 16, 1963, Oxford, </a:t>
            </a:r>
            <a:r>
              <a:rPr lang="en-US" dirty="0" err="1" smtClean="0"/>
              <a:t>Oxfordshire</a:t>
            </a:r>
            <a:r>
              <a:rPr lang="en-US" dirty="0" smtClean="0"/>
              <a:t>, England), </a:t>
            </a:r>
          </a:p>
          <a:p>
            <a:r>
              <a:rPr lang="en-US" dirty="0" smtClean="0"/>
              <a:t>Economist </a:t>
            </a:r>
          </a:p>
          <a:p>
            <a:r>
              <a:rPr lang="en-US" dirty="0" smtClean="0"/>
              <a:t>interested in the causes and cures of unemployment since 1903</a:t>
            </a:r>
            <a:r>
              <a:rPr lang="en-US" dirty="0" smtClean="0"/>
              <a:t>.</a:t>
            </a:r>
            <a:endParaRPr lang="en-US" dirty="0" smtClean="0"/>
          </a:p>
          <a:p>
            <a:r>
              <a:rPr lang="en-US" dirty="0" smtClean="0"/>
              <a:t>directed the </a:t>
            </a:r>
            <a:r>
              <a:rPr lang="en-US" u="sng" dirty="0" smtClean="0"/>
              <a:t>London School of Economics and Political Science</a:t>
            </a:r>
            <a:r>
              <a:rPr lang="en-US" dirty="0" smtClean="0"/>
              <a:t> from 1919 until </a:t>
            </a:r>
            <a:r>
              <a:rPr lang="en-US" dirty="0" smtClean="0"/>
              <a:t>1937</a:t>
            </a:r>
            <a:endParaRPr lang="en-US" dirty="0" smtClean="0"/>
          </a:p>
          <a:p>
            <a:r>
              <a:rPr lang="en-US" dirty="0" smtClean="0"/>
              <a:t>knighted in 1919 and was created a baron in 1946.</a:t>
            </a:r>
          </a:p>
        </p:txBody>
      </p:sp>
      <p:sp>
        <p:nvSpPr>
          <p:cNvPr id="4" name="Rectangle 3"/>
          <p:cNvSpPr/>
          <p:nvPr/>
        </p:nvSpPr>
        <p:spPr>
          <a:xfrm>
            <a:off x="5368921" y="1093003"/>
            <a:ext cx="5511797" cy="3139321"/>
          </a:xfrm>
          <a:prstGeom prst="rect">
            <a:avLst/>
          </a:prstGeom>
        </p:spPr>
        <p:txBody>
          <a:bodyPr wrap="square">
            <a:spAutoFit/>
          </a:bodyPr>
          <a:lstStyle/>
          <a:p>
            <a:r>
              <a:rPr lang="en-US" dirty="0" smtClean="0"/>
              <a:t>He  contributed many works to economics including </a:t>
            </a:r>
          </a:p>
          <a:p>
            <a:pPr marL="257175" indent="-257175">
              <a:buFont typeface="Arial" pitchFamily="34" charset="0"/>
              <a:buChar char="•"/>
            </a:pPr>
            <a:r>
              <a:rPr lang="en-US" dirty="0" smtClean="0"/>
              <a:t>Unemployment: A Problem of Industry (1909), </a:t>
            </a:r>
          </a:p>
          <a:p>
            <a:pPr marL="257175" indent="-257175">
              <a:buFont typeface="Arial" pitchFamily="34" charset="0"/>
              <a:buChar char="•"/>
            </a:pPr>
            <a:r>
              <a:rPr lang="en-US" dirty="0" smtClean="0"/>
              <a:t>Full Employment in a Free Society(1944),</a:t>
            </a:r>
          </a:p>
          <a:p>
            <a:pPr marL="257175" indent="-257175">
              <a:buFont typeface="Arial" pitchFamily="34" charset="0"/>
              <a:buChar char="•"/>
            </a:pPr>
            <a:r>
              <a:rPr lang="en-US" dirty="0" smtClean="0"/>
              <a:t>Insurance for All (1924), </a:t>
            </a:r>
          </a:p>
          <a:p>
            <a:pPr marL="257175" indent="-257175">
              <a:buFont typeface="Arial" pitchFamily="34" charset="0"/>
              <a:buChar char="•"/>
            </a:pPr>
            <a:r>
              <a:rPr lang="en-US" dirty="0" smtClean="0"/>
              <a:t>British Food Control (1928), </a:t>
            </a:r>
          </a:p>
          <a:p>
            <a:pPr marL="257175" indent="-257175">
              <a:buFont typeface="Arial" pitchFamily="34" charset="0"/>
              <a:buChar char="•"/>
            </a:pPr>
            <a:r>
              <a:rPr lang="en-US" dirty="0" smtClean="0"/>
              <a:t>Planning Under Socialism (1936), </a:t>
            </a:r>
          </a:p>
          <a:p>
            <a:pPr marL="257175" indent="-257175">
              <a:buFont typeface="Arial" pitchFamily="34" charset="0"/>
              <a:buChar char="•"/>
            </a:pPr>
            <a:r>
              <a:rPr lang="en-US" dirty="0" smtClean="0"/>
              <a:t>Pillars of Security (1948), </a:t>
            </a:r>
          </a:p>
          <a:p>
            <a:pPr marL="257175" indent="-257175">
              <a:buFont typeface="Arial" pitchFamily="34" charset="0"/>
              <a:buChar char="•"/>
            </a:pPr>
            <a:r>
              <a:rPr lang="en-US" dirty="0" smtClean="0"/>
              <a:t>Power and Influence (1953), and </a:t>
            </a:r>
          </a:p>
          <a:p>
            <a:pPr marL="257175" indent="-257175">
              <a:buFont typeface="Arial" pitchFamily="34" charset="0"/>
              <a:buChar char="•"/>
            </a:pPr>
            <a:r>
              <a:rPr lang="en-US" dirty="0" smtClean="0"/>
              <a:t>A </a:t>
            </a:r>
            <a:r>
              <a:rPr lang="en-US" dirty="0" err="1" smtClean="0"/>
              <a:t>Defence</a:t>
            </a:r>
            <a:r>
              <a:rPr lang="en-US" dirty="0" smtClean="0"/>
              <a:t> of Free Learning (1959).</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90474" y="2805698"/>
            <a:ext cx="3764067" cy="3695136"/>
          </a:xfrm>
        </p:spPr>
        <p:txBody>
          <a:bodyPr>
            <a:normAutofit/>
          </a:bodyPr>
          <a:lstStyle/>
          <a:p>
            <a:r>
              <a:rPr lang="en-US" sz="2800" dirty="0" smtClean="0"/>
              <a:t>Upper Nobility</a:t>
            </a:r>
          </a:p>
          <a:p>
            <a:pPr lvl="1"/>
            <a:r>
              <a:rPr lang="en-US" sz="2400" dirty="0" smtClean="0"/>
              <a:t>duke, </a:t>
            </a:r>
          </a:p>
          <a:p>
            <a:pPr lvl="1"/>
            <a:r>
              <a:rPr lang="en-US" sz="2400" dirty="0" err="1" smtClean="0"/>
              <a:t>Marquess</a:t>
            </a:r>
            <a:r>
              <a:rPr lang="en-US" sz="2400" dirty="0" smtClean="0"/>
              <a:t>,</a:t>
            </a:r>
            <a:r>
              <a:rPr lang="en-US" sz="2400" dirty="0" smtClean="0"/>
              <a:t> </a:t>
            </a:r>
          </a:p>
          <a:p>
            <a:pPr lvl="1"/>
            <a:r>
              <a:rPr lang="en-US" sz="2400" dirty="0" smtClean="0"/>
              <a:t>Earl,</a:t>
            </a:r>
            <a:r>
              <a:rPr lang="en-US" sz="2400" dirty="0" smtClean="0"/>
              <a:t> </a:t>
            </a:r>
          </a:p>
          <a:p>
            <a:pPr lvl="1"/>
            <a:r>
              <a:rPr lang="en-US" sz="2400" dirty="0" smtClean="0"/>
              <a:t>Viscount</a:t>
            </a:r>
            <a:r>
              <a:rPr lang="en-US" sz="2400" dirty="0" smtClean="0"/>
              <a:t>  </a:t>
            </a:r>
          </a:p>
          <a:p>
            <a:pPr lvl="1"/>
            <a:r>
              <a:rPr lang="en-US" sz="2400" dirty="0" smtClean="0"/>
              <a:t>Baron</a:t>
            </a:r>
          </a:p>
        </p:txBody>
      </p:sp>
      <p:sp>
        <p:nvSpPr>
          <p:cNvPr id="4" name="Content Placeholder 2"/>
          <p:cNvSpPr txBox="1">
            <a:spLocks/>
          </p:cNvSpPr>
          <p:nvPr/>
        </p:nvSpPr>
        <p:spPr>
          <a:xfrm>
            <a:off x="5583235" y="2805698"/>
            <a:ext cx="3786214" cy="3695136"/>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Lower Nobility</a:t>
            </a:r>
          </a:p>
          <a:p>
            <a:pPr marL="685800" marR="0" lvl="1" indent="-228600" algn="l" defTabSz="914400" rtl="0" eaLnBrk="1" fontAlgn="auto" latinLnBrk="0" hangingPunct="1">
              <a:lnSpc>
                <a:spcPct val="12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Knight</a:t>
            </a:r>
          </a:p>
          <a:p>
            <a:pPr marL="685800" marR="0" lvl="1" indent="-228600" algn="l" defTabSz="914400" rtl="0" eaLnBrk="1" fontAlgn="auto" latinLnBrk="0" hangingPunct="1">
              <a:lnSpc>
                <a:spcPct val="12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Baronet </a:t>
            </a:r>
          </a:p>
          <a:p>
            <a:pPr marL="685800" marR="0" lvl="1" indent="-228600" algn="l" defTabSz="914400" rtl="0" eaLnBrk="1" fontAlgn="auto" latinLnBrk="0" hangingPunct="1">
              <a:lnSpc>
                <a:spcPct val="12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Esquire</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685800" marR="0" lvl="1" indent="-228600" algn="l" defTabSz="914400" rtl="0" eaLnBrk="1" fontAlgn="auto" latinLnBrk="0" hangingPunct="1">
              <a:lnSpc>
                <a:spcPct val="120000"/>
              </a:lnSpc>
              <a:spcBef>
                <a:spcPts val="50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Content Placeholder 2"/>
          <p:cNvSpPr txBox="1">
            <a:spLocks/>
          </p:cNvSpPr>
          <p:nvPr/>
        </p:nvSpPr>
        <p:spPr>
          <a:xfrm>
            <a:off x="1154079" y="2214554"/>
            <a:ext cx="8858312" cy="642942"/>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120000"/>
              </a:lnSpc>
              <a:spcBef>
                <a:spcPts val="1000"/>
              </a:spcBef>
              <a:spcAft>
                <a:spcPts val="0"/>
              </a:spcAft>
              <a:buClrTx/>
              <a:buSzTx/>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British Nobility is divided into Upper and Lower Nobility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3"/>
          <p:cNvSpPr>
            <a:spLocks noGrp="1" noChangeArrowheads="1"/>
          </p:cNvSpPr>
          <p:nvPr>
            <p:ph idx="1"/>
          </p:nvPr>
        </p:nvSpPr>
        <p:spPr>
          <a:xfrm>
            <a:off x="297022" y="304800"/>
            <a:ext cx="5143337" cy="6248400"/>
          </a:xfrm>
        </p:spPr>
        <p:txBody>
          <a:bodyPr>
            <a:normAutofit fontScale="85000" lnSpcReduction="10000"/>
          </a:bodyPr>
          <a:lstStyle/>
          <a:p>
            <a:pPr eaLnBrk="1" hangingPunct="1"/>
            <a:r>
              <a:rPr lang="en-US" altLang="en-US" sz="3200" b="1" u="sng" dirty="0" smtClean="0"/>
              <a:t>The </a:t>
            </a:r>
            <a:r>
              <a:rPr lang="en-US" altLang="en-US" sz="3200" b="1" u="sng" dirty="0" err="1" smtClean="0"/>
              <a:t>Beveridge</a:t>
            </a:r>
            <a:r>
              <a:rPr lang="en-US" altLang="en-US" sz="3200" b="1" u="sng" dirty="0" smtClean="0"/>
              <a:t> Committee</a:t>
            </a:r>
            <a:r>
              <a:rPr lang="en-US" altLang="en-US" sz="3200" dirty="0" smtClean="0"/>
              <a:t> included representatives of all </a:t>
            </a:r>
            <a:r>
              <a:rPr lang="en-US" altLang="en-US" sz="3200" u="sng" dirty="0" smtClean="0"/>
              <a:t>organizations </a:t>
            </a:r>
            <a:r>
              <a:rPr lang="en-US" altLang="en-US" sz="3200" dirty="0" smtClean="0"/>
              <a:t>of </a:t>
            </a:r>
          </a:p>
          <a:p>
            <a:pPr lvl="1"/>
            <a:r>
              <a:rPr lang="en-US" altLang="en-US" sz="3000" dirty="0" smtClean="0"/>
              <a:t>public assistance, </a:t>
            </a:r>
            <a:endParaRPr lang="en-US" altLang="en-US" sz="3000" dirty="0" smtClean="0"/>
          </a:p>
          <a:p>
            <a:pPr lvl="1"/>
            <a:r>
              <a:rPr lang="en-US" altLang="en-US" sz="3000" dirty="0" smtClean="0"/>
              <a:t>social </a:t>
            </a:r>
            <a:r>
              <a:rPr lang="en-US" altLang="en-US" sz="3000" dirty="0" smtClean="0"/>
              <a:t>insurance, </a:t>
            </a:r>
            <a:endParaRPr lang="en-US" altLang="en-US" sz="3000" dirty="0" smtClean="0"/>
          </a:p>
          <a:p>
            <a:pPr lvl="1"/>
            <a:r>
              <a:rPr lang="en-US" altLang="en-US" sz="3000" dirty="0" smtClean="0"/>
              <a:t>pensions</a:t>
            </a:r>
            <a:r>
              <a:rPr lang="en-US" altLang="en-US" sz="3000" dirty="0" smtClean="0"/>
              <a:t>, </a:t>
            </a:r>
            <a:endParaRPr lang="en-US" altLang="en-US" sz="3000" dirty="0" smtClean="0"/>
          </a:p>
          <a:p>
            <a:pPr lvl="1"/>
            <a:r>
              <a:rPr lang="en-US" altLang="en-US" sz="3000" dirty="0" smtClean="0"/>
              <a:t>health</a:t>
            </a:r>
            <a:r>
              <a:rPr lang="en-US" altLang="en-US" sz="3000" dirty="0" smtClean="0"/>
              <a:t>, </a:t>
            </a:r>
            <a:endParaRPr lang="en-US" altLang="en-US" sz="3000" dirty="0" smtClean="0"/>
          </a:p>
          <a:p>
            <a:pPr lvl="1"/>
            <a:r>
              <a:rPr lang="en-US" altLang="en-US" sz="3000" dirty="0" smtClean="0"/>
              <a:t>economic </a:t>
            </a:r>
            <a:r>
              <a:rPr lang="en-US" altLang="en-US" sz="3000" dirty="0" smtClean="0"/>
              <a:t>affairs, </a:t>
            </a:r>
            <a:endParaRPr lang="en-US" altLang="en-US" sz="3000" dirty="0" smtClean="0"/>
          </a:p>
          <a:p>
            <a:pPr lvl="1"/>
            <a:r>
              <a:rPr lang="en-US" altLang="en-US" sz="3000" dirty="0" smtClean="0"/>
              <a:t>labour </a:t>
            </a:r>
            <a:r>
              <a:rPr lang="en-US" altLang="en-US" sz="3000" dirty="0" smtClean="0"/>
              <a:t>affairs, </a:t>
            </a:r>
            <a:endParaRPr lang="en-US" altLang="en-US" sz="3000" dirty="0" smtClean="0"/>
          </a:p>
          <a:p>
            <a:pPr lvl="1"/>
            <a:r>
              <a:rPr lang="en-US" altLang="en-US" sz="3000" dirty="0" smtClean="0"/>
              <a:t>treasury</a:t>
            </a:r>
            <a:r>
              <a:rPr lang="en-US" altLang="en-US" sz="3000" dirty="0" smtClean="0"/>
              <a:t>, </a:t>
            </a:r>
            <a:endParaRPr lang="en-US" altLang="en-US" sz="3000" dirty="0" smtClean="0"/>
          </a:p>
          <a:p>
            <a:pPr lvl="1"/>
            <a:r>
              <a:rPr lang="en-US" altLang="en-US" sz="3000" dirty="0" smtClean="0"/>
              <a:t>customs </a:t>
            </a:r>
            <a:r>
              <a:rPr lang="en-US" altLang="en-US" sz="3000" dirty="0" smtClean="0"/>
              <a:t>and excise, and </a:t>
            </a:r>
            <a:endParaRPr lang="en-US" altLang="en-US" sz="3000" dirty="0" smtClean="0"/>
          </a:p>
          <a:p>
            <a:pPr lvl="1"/>
            <a:r>
              <a:rPr lang="en-US" altLang="en-US" sz="3000" dirty="0" smtClean="0"/>
              <a:t>friendly </a:t>
            </a:r>
            <a:r>
              <a:rPr lang="en-US" altLang="en-US" sz="3000" dirty="0" smtClean="0"/>
              <a:t>societies</a:t>
            </a:r>
            <a:r>
              <a:rPr lang="en-US" altLang="en-US" sz="3000" dirty="0" smtClean="0"/>
              <a:t>.</a:t>
            </a:r>
            <a:endParaRPr lang="en-US" altLang="en-US" sz="3000" dirty="0" smtClean="0"/>
          </a:p>
        </p:txBody>
      </p:sp>
      <p:sp>
        <p:nvSpPr>
          <p:cNvPr id="3" name="Rectangle 3"/>
          <p:cNvSpPr txBox="1">
            <a:spLocks noChangeArrowheads="1"/>
          </p:cNvSpPr>
          <p:nvPr/>
        </p:nvSpPr>
        <p:spPr>
          <a:xfrm>
            <a:off x="5583235" y="357166"/>
            <a:ext cx="6072032" cy="6248400"/>
          </a:xfrm>
          <a:prstGeom prst="rect">
            <a:avLst/>
          </a:prstGeom>
        </p:spPr>
        <p:txBody>
          <a:bodyPr vert="horz" lIns="91440" tIns="45720" rIns="91440" bIns="45720" rtlCol="0">
            <a:normAutofit lnSpcReduction="10000"/>
          </a:bodyPr>
          <a:lstStyle/>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US" altLang="en-US" sz="3200" b="0" i="0" u="none" strike="noStrike" kern="1200" cap="none" spc="0" normalizeH="0" baseline="0" noProof="0" dirty="0" smtClean="0">
                <a:ln>
                  <a:noFill/>
                </a:ln>
                <a:solidFill>
                  <a:schemeClr val="tx1"/>
                </a:solidFill>
                <a:effectLst/>
                <a:uLnTx/>
                <a:uFillTx/>
                <a:latin typeface="+mn-lt"/>
                <a:ea typeface="+mn-ea"/>
                <a:cs typeface="+mn-cs"/>
              </a:rPr>
              <a:t>The committee heard hundreds of </a:t>
            </a:r>
            <a:r>
              <a:rPr kumimoji="0" lang="en-US" altLang="en-US" sz="3200" b="0" i="0" u="sng" strike="noStrike" kern="1200" cap="none" spc="0" normalizeH="0" baseline="0" noProof="0" dirty="0" smtClean="0">
                <a:ln>
                  <a:noFill/>
                </a:ln>
                <a:solidFill>
                  <a:schemeClr val="tx1"/>
                </a:solidFill>
                <a:effectLst/>
                <a:uLnTx/>
                <a:uFillTx/>
                <a:latin typeface="+mn-lt"/>
                <a:ea typeface="+mn-ea"/>
                <a:cs typeface="+mn-cs"/>
              </a:rPr>
              <a:t>discussions</a:t>
            </a:r>
            <a:r>
              <a:rPr kumimoji="0" lang="en-US" altLang="en-US" sz="3200" b="0" i="0" u="none" strike="noStrike" kern="1200" cap="none" spc="0" normalizeH="0" baseline="0" noProof="0" dirty="0" smtClean="0">
                <a:ln>
                  <a:noFill/>
                </a:ln>
                <a:solidFill>
                  <a:schemeClr val="tx1"/>
                </a:solidFill>
                <a:effectLst/>
                <a:uLnTx/>
                <a:uFillTx/>
                <a:latin typeface="+mn-lt"/>
                <a:ea typeface="+mn-ea"/>
                <a:cs typeface="+mn-cs"/>
              </a:rPr>
              <a:t> with citizens groups, ranging from </a:t>
            </a:r>
          </a:p>
          <a:p>
            <a:pPr marL="685800" lvl="1" indent="-228600">
              <a:lnSpc>
                <a:spcPct val="120000"/>
              </a:lnSpc>
              <a:spcBef>
                <a:spcPts val="1000"/>
              </a:spcBef>
              <a:buFont typeface="Arial" panose="020B0604020202020204" pitchFamily="34" charset="0"/>
              <a:buChar char="•"/>
            </a:pPr>
            <a:r>
              <a:rPr kumimoji="0" lang="en-US" altLang="en-US" sz="3200" b="0" i="0" strike="noStrike" kern="1200" cap="none" spc="0" normalizeH="0" baseline="0" noProof="0" dirty="0" smtClean="0">
                <a:ln>
                  <a:noFill/>
                </a:ln>
                <a:solidFill>
                  <a:schemeClr val="tx1"/>
                </a:solidFill>
                <a:effectLst/>
                <a:uLnTx/>
                <a:uFillTx/>
                <a:latin typeface="+mn-lt"/>
                <a:ea typeface="+mn-ea"/>
                <a:cs typeface="+mn-cs"/>
              </a:rPr>
              <a:t>chamber of commerce , </a:t>
            </a:r>
          </a:p>
          <a:p>
            <a:pPr marL="685800" lvl="1" indent="-228600">
              <a:lnSpc>
                <a:spcPct val="120000"/>
              </a:lnSpc>
              <a:spcBef>
                <a:spcPts val="1000"/>
              </a:spcBef>
              <a:buFont typeface="Arial" panose="020B0604020202020204" pitchFamily="34" charset="0"/>
              <a:buChar char="•"/>
            </a:pPr>
            <a:r>
              <a:rPr kumimoji="0" lang="en-US" altLang="en-US" sz="3200" b="0" i="0" strike="noStrike" kern="1200" cap="none" spc="0" normalizeH="0" baseline="0" noProof="0" dirty="0" smtClean="0">
                <a:ln>
                  <a:noFill/>
                </a:ln>
                <a:solidFill>
                  <a:schemeClr val="tx1"/>
                </a:solidFill>
                <a:effectLst/>
                <a:uLnTx/>
                <a:uFillTx/>
                <a:latin typeface="+mn-lt"/>
                <a:ea typeface="+mn-ea"/>
                <a:cs typeface="+mn-cs"/>
              </a:rPr>
              <a:t>manufacturers associations, </a:t>
            </a:r>
          </a:p>
          <a:p>
            <a:pPr marL="685800" lvl="1" indent="-228600">
              <a:lnSpc>
                <a:spcPct val="120000"/>
              </a:lnSpc>
              <a:spcBef>
                <a:spcPts val="1000"/>
              </a:spcBef>
              <a:buFont typeface="Arial" panose="020B0604020202020204" pitchFamily="34" charset="0"/>
              <a:buChar char="•"/>
            </a:pPr>
            <a:r>
              <a:rPr kumimoji="0" lang="en-US" altLang="en-US" sz="3200" b="0" i="0" strike="noStrike" kern="1200" cap="none" spc="0" normalizeH="0" baseline="0" noProof="0" dirty="0" smtClean="0">
                <a:ln>
                  <a:noFill/>
                </a:ln>
                <a:solidFill>
                  <a:schemeClr val="tx1"/>
                </a:solidFill>
                <a:effectLst/>
                <a:uLnTx/>
                <a:uFillTx/>
                <a:latin typeface="+mn-lt"/>
                <a:ea typeface="+mn-ea"/>
                <a:cs typeface="+mn-cs"/>
              </a:rPr>
              <a:t>commercial insurance companies </a:t>
            </a:r>
          </a:p>
          <a:p>
            <a:pPr marL="685800" lvl="1" indent="-228600">
              <a:lnSpc>
                <a:spcPct val="120000"/>
              </a:lnSpc>
              <a:spcBef>
                <a:spcPts val="1000"/>
              </a:spcBef>
              <a:buFont typeface="Arial" panose="020B0604020202020204" pitchFamily="34" charset="0"/>
              <a:buChar char="•"/>
            </a:pPr>
            <a:r>
              <a:rPr kumimoji="0" lang="en-US" altLang="en-US" sz="3200" b="0" i="0" strike="noStrike" kern="1200" cap="none" spc="0" normalizeH="0" baseline="0" noProof="0" dirty="0" smtClean="0">
                <a:ln>
                  <a:noFill/>
                </a:ln>
                <a:solidFill>
                  <a:schemeClr val="tx1"/>
                </a:solidFill>
                <a:effectLst/>
                <a:uLnTx/>
                <a:uFillTx/>
                <a:latin typeface="+mn-lt"/>
                <a:ea typeface="+mn-ea"/>
                <a:cs typeface="+mn-cs"/>
              </a:rPr>
              <a:t>labour unions, </a:t>
            </a:r>
          </a:p>
          <a:p>
            <a:pPr marL="685800" lvl="1" indent="-228600">
              <a:lnSpc>
                <a:spcPct val="120000"/>
              </a:lnSpc>
              <a:spcBef>
                <a:spcPts val="1000"/>
              </a:spcBef>
              <a:buFont typeface="Arial" panose="020B0604020202020204" pitchFamily="34" charset="0"/>
              <a:buChar char="•"/>
            </a:pPr>
            <a:r>
              <a:rPr kumimoji="0" lang="en-US" altLang="en-US" sz="3200" b="0" i="0" strike="noStrike" kern="1200" cap="none" spc="0" normalizeH="0" baseline="0" noProof="0" dirty="0" smtClean="0">
                <a:ln>
                  <a:noFill/>
                </a:ln>
                <a:solidFill>
                  <a:schemeClr val="tx1"/>
                </a:solidFill>
                <a:effectLst/>
                <a:uLnTx/>
                <a:uFillTx/>
                <a:latin typeface="+mn-lt"/>
                <a:ea typeface="+mn-ea"/>
                <a:cs typeface="+mn-cs"/>
              </a:rPr>
              <a:t>consumers cooperatives etc</a:t>
            </a:r>
            <a:r>
              <a:rPr kumimoji="0" lang="en-US" altLang="en-US" sz="2800" b="0" i="0" strike="noStrike" kern="1200" cap="none" spc="0" normalizeH="0" baseline="0" noProof="0" dirty="0" smtClean="0">
                <a:ln>
                  <a:noFill/>
                </a:ln>
                <a:solidFill>
                  <a:schemeClr val="tx1"/>
                </a:solidFill>
                <a:effectLst/>
                <a:uLnTx/>
                <a:uFillTx/>
                <a:latin typeface="+mn-lt"/>
                <a:ea typeface="+mn-ea"/>
                <a:cs typeface="+mn-cs"/>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3"/>
          <p:cNvSpPr>
            <a:spLocks noGrp="1" noChangeArrowheads="1"/>
          </p:cNvSpPr>
          <p:nvPr>
            <p:ph idx="1"/>
          </p:nvPr>
        </p:nvSpPr>
        <p:spPr>
          <a:xfrm>
            <a:off x="594044" y="228600"/>
            <a:ext cx="5203506" cy="6477000"/>
          </a:xfrm>
        </p:spPr>
        <p:style>
          <a:lnRef idx="2">
            <a:schemeClr val="dk1">
              <a:shade val="50000"/>
            </a:schemeClr>
          </a:lnRef>
          <a:fillRef idx="1">
            <a:schemeClr val="dk1"/>
          </a:fillRef>
          <a:effectRef idx="0">
            <a:schemeClr val="dk1"/>
          </a:effectRef>
          <a:fontRef idx="minor">
            <a:schemeClr val="lt1"/>
          </a:fontRef>
        </p:style>
        <p:txBody>
          <a:bodyPr>
            <a:normAutofit fontScale="92500" lnSpcReduction="20000"/>
          </a:bodyPr>
          <a:lstStyle/>
          <a:p>
            <a:pPr eaLnBrk="1" hangingPunct="1">
              <a:lnSpc>
                <a:spcPct val="90000"/>
              </a:lnSpc>
            </a:pPr>
            <a:r>
              <a:rPr lang="en-US" altLang="en-US" sz="3600" b="1" u="sng" dirty="0" smtClean="0"/>
              <a:t>Purpose of the Report</a:t>
            </a:r>
          </a:p>
          <a:p>
            <a:pPr lvl="1">
              <a:lnSpc>
                <a:spcPct val="90000"/>
              </a:lnSpc>
            </a:pPr>
            <a:r>
              <a:rPr lang="en-US" altLang="en-US" sz="3400" dirty="0" smtClean="0"/>
              <a:t>William </a:t>
            </a:r>
            <a:r>
              <a:rPr lang="en-US" altLang="en-US" sz="3400" dirty="0" err="1" smtClean="0"/>
              <a:t>Beveridge</a:t>
            </a:r>
            <a:r>
              <a:rPr lang="en-US" altLang="en-US" sz="3400" dirty="0" smtClean="0"/>
              <a:t> report attempted to find a way  to gain </a:t>
            </a:r>
            <a:r>
              <a:rPr lang="en-US" altLang="en-US" sz="3400" dirty="0" smtClean="0"/>
              <a:t>“</a:t>
            </a:r>
            <a:r>
              <a:rPr lang="en-US" altLang="en-US" sz="3400" b="1" u="sng" dirty="0" smtClean="0">
                <a:solidFill>
                  <a:schemeClr val="bg1"/>
                </a:solidFill>
              </a:rPr>
              <a:t>Freedom </a:t>
            </a:r>
            <a:r>
              <a:rPr lang="en-US" altLang="en-US" sz="3400" b="1" u="sng" dirty="0" smtClean="0">
                <a:solidFill>
                  <a:schemeClr val="bg1"/>
                </a:solidFill>
              </a:rPr>
              <a:t>From wants</a:t>
            </a:r>
            <a:r>
              <a:rPr lang="en-US" altLang="en-US" sz="3400" dirty="0" smtClean="0">
                <a:solidFill>
                  <a:srgbClr val="FF0000"/>
                </a:solidFill>
              </a:rPr>
              <a:t>”</a:t>
            </a:r>
            <a:r>
              <a:rPr lang="en-US" altLang="en-US" sz="3400" dirty="0" smtClean="0"/>
              <a:t>. </a:t>
            </a:r>
          </a:p>
          <a:p>
            <a:pPr lvl="1">
              <a:lnSpc>
                <a:spcPct val="90000"/>
              </a:lnSpc>
            </a:pPr>
            <a:endParaRPr lang="en-US" altLang="en-US" sz="3400" dirty="0" smtClean="0"/>
          </a:p>
          <a:p>
            <a:pPr>
              <a:lnSpc>
                <a:spcPct val="90000"/>
              </a:lnSpc>
            </a:pPr>
            <a:r>
              <a:rPr lang="en-US" altLang="en-US" sz="3600" b="1" u="sng" dirty="0" smtClean="0"/>
              <a:t>Assumption</a:t>
            </a:r>
          </a:p>
          <a:p>
            <a:pPr lvl="1">
              <a:lnSpc>
                <a:spcPct val="90000"/>
              </a:lnSpc>
            </a:pPr>
            <a:r>
              <a:rPr lang="en-US" altLang="en-US" sz="3400" dirty="0" smtClean="0"/>
              <a:t>The basic fact which was to be addressed was that </a:t>
            </a:r>
            <a:endParaRPr lang="en-US" altLang="en-US" sz="3400" dirty="0" smtClean="0"/>
          </a:p>
          <a:p>
            <a:pPr lvl="1">
              <a:lnSpc>
                <a:spcPct val="90000"/>
              </a:lnSpc>
            </a:pPr>
            <a:r>
              <a:rPr lang="en-US" altLang="en-US" sz="3400" b="1" dirty="0" smtClean="0">
                <a:solidFill>
                  <a:schemeClr val="bg1"/>
                </a:solidFill>
              </a:rPr>
              <a:t>“</a:t>
            </a:r>
            <a:r>
              <a:rPr lang="en-US" altLang="en-US" sz="3400" b="1" dirty="0" smtClean="0">
                <a:solidFill>
                  <a:schemeClr val="bg1"/>
                </a:solidFill>
              </a:rPr>
              <a:t>personal </a:t>
            </a:r>
            <a:r>
              <a:rPr lang="en-US" altLang="en-US" sz="3400" b="1" dirty="0" smtClean="0">
                <a:solidFill>
                  <a:schemeClr val="bg1"/>
                </a:solidFill>
              </a:rPr>
              <a:t>and  economic sufferings were mainly caused by disruption or loss of  income in the modern industrial societies</a:t>
            </a:r>
            <a:r>
              <a:rPr lang="en-US" altLang="en-US" sz="3400" b="1" dirty="0" smtClean="0">
                <a:solidFill>
                  <a:schemeClr val="bg1"/>
                </a:solidFill>
              </a:rPr>
              <a:t>.”</a:t>
            </a:r>
            <a:endParaRPr lang="en-US" altLang="en-US" sz="3400" b="1" dirty="0" smtClean="0">
              <a:solidFill>
                <a:schemeClr val="bg1"/>
              </a:solidFill>
            </a:endParaRPr>
          </a:p>
        </p:txBody>
      </p:sp>
      <p:sp>
        <p:nvSpPr>
          <p:cNvPr id="3" name="Rectangle 3"/>
          <p:cNvSpPr txBox="1">
            <a:spLocks noChangeArrowheads="1"/>
          </p:cNvSpPr>
          <p:nvPr/>
        </p:nvSpPr>
        <p:spPr>
          <a:xfrm>
            <a:off x="6369053" y="214290"/>
            <a:ext cx="5203506" cy="6477000"/>
          </a:xfrm>
          <a:prstGeom prst="rect">
            <a:avLst/>
          </a:prstGeom>
        </p:spPr>
        <p:style>
          <a:lnRef idx="3">
            <a:schemeClr val="lt1"/>
          </a:lnRef>
          <a:fillRef idx="1">
            <a:schemeClr val="accent3"/>
          </a:fillRef>
          <a:effectRef idx="1">
            <a:schemeClr val="accent3"/>
          </a:effectRef>
          <a:fontRef idx="minor">
            <a:schemeClr val="lt1"/>
          </a:fontRef>
        </p:style>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altLang="en-US" sz="3600" b="1" i="0" u="sng" strike="noStrike" kern="1200" cap="none" spc="0" normalizeH="0" baseline="0" noProof="0" dirty="0" smtClean="0">
                <a:ln>
                  <a:noFill/>
                </a:ln>
                <a:solidFill>
                  <a:schemeClr val="tx1"/>
                </a:solidFill>
                <a:effectLst/>
                <a:uLnTx/>
                <a:uFillTx/>
                <a:latin typeface="+mn-lt"/>
                <a:ea typeface="+mn-ea"/>
                <a:cs typeface="+mn-cs"/>
              </a:rPr>
              <a:t>Five (05) Giants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altLang="en-US" sz="3600" b="0" i="0" u="none" strike="noStrike" kern="1200" cap="none" spc="0" normalizeH="0" baseline="0" noProof="0" dirty="0" smtClean="0">
                <a:ln>
                  <a:noFill/>
                </a:ln>
                <a:solidFill>
                  <a:schemeClr val="tx1"/>
                </a:solidFill>
                <a:effectLst/>
                <a:uLnTx/>
                <a:uFillTx/>
                <a:latin typeface="+mn-lt"/>
                <a:ea typeface="+mn-ea"/>
                <a:cs typeface="+mn-cs"/>
              </a:rPr>
              <a:t>The committee found out that </a:t>
            </a:r>
            <a:r>
              <a:rPr kumimoji="0" lang="en-US" altLang="en-US" sz="3600" b="0" i="0" u="none" strike="noStrike" kern="1200" cap="none" spc="0" normalizeH="0" baseline="0" noProof="0" dirty="0" smtClean="0">
                <a:ln>
                  <a:noFill/>
                </a:ln>
                <a:solidFill>
                  <a:schemeClr val="tx1"/>
                </a:solidFill>
                <a:effectLst/>
                <a:uLnTx/>
                <a:uFillTx/>
                <a:latin typeface="+mn-lt"/>
                <a:ea typeface="+mn-ea"/>
                <a:cs typeface="+mn-cs"/>
              </a:rPr>
              <a:t>five ‘</a:t>
            </a:r>
            <a:r>
              <a:rPr kumimoji="0" lang="en-US" altLang="en-US" sz="3600" b="0" i="0" u="none" strike="noStrike" kern="1200" cap="none" spc="0" normalizeH="0" baseline="0" noProof="0" dirty="0" smtClean="0">
                <a:ln>
                  <a:noFill/>
                </a:ln>
                <a:solidFill>
                  <a:schemeClr val="tx1"/>
                </a:solidFill>
                <a:effectLst/>
                <a:uLnTx/>
                <a:uFillTx/>
                <a:latin typeface="+mn-lt"/>
                <a:ea typeface="+mn-ea"/>
                <a:cs typeface="+mn-cs"/>
              </a:rPr>
              <a:t>giants’ </a:t>
            </a:r>
            <a:r>
              <a:rPr kumimoji="0" lang="en-US" altLang="en-US" sz="3600" b="0" i="0" u="none" strike="noStrike" kern="1200" cap="none" spc="0" normalizeH="0" baseline="0" noProof="0" dirty="0" smtClean="0">
                <a:ln>
                  <a:noFill/>
                </a:ln>
                <a:solidFill>
                  <a:schemeClr val="tx1"/>
                </a:solidFill>
                <a:effectLst/>
                <a:uLnTx/>
                <a:uFillTx/>
                <a:latin typeface="+mn-lt"/>
                <a:ea typeface="+mn-ea"/>
                <a:cs typeface="+mn-cs"/>
              </a:rPr>
              <a:t>caused </a:t>
            </a:r>
            <a:r>
              <a:rPr kumimoji="0" lang="en-US" altLang="en-US" sz="3600" b="0" i="0" u="sng" strike="noStrike" kern="1200" cap="none" spc="0" normalizeH="0" baseline="0" noProof="0" dirty="0" smtClean="0">
                <a:ln>
                  <a:noFill/>
                </a:ln>
                <a:solidFill>
                  <a:schemeClr val="tx1"/>
                </a:solidFill>
                <a:effectLst/>
                <a:uLnTx/>
                <a:uFillTx/>
                <a:latin typeface="+mn-lt"/>
                <a:ea typeface="+mn-ea"/>
                <a:cs typeface="+mn-cs"/>
              </a:rPr>
              <a:t>human sufferings </a:t>
            </a:r>
            <a:r>
              <a:rPr kumimoji="0" lang="en-US" altLang="en-US" sz="3600" b="0" i="0" u="none" strike="noStrike" kern="1200" cap="none" spc="0" normalizeH="0" baseline="0" noProof="0" dirty="0" smtClean="0">
                <a:ln>
                  <a:noFill/>
                </a:ln>
                <a:solidFill>
                  <a:schemeClr val="tx1"/>
                </a:solidFill>
                <a:effectLst/>
                <a:uLnTx/>
                <a:uFillTx/>
                <a:latin typeface="+mn-lt"/>
                <a:ea typeface="+mn-ea"/>
                <a:cs typeface="+mn-cs"/>
              </a:rPr>
              <a:t>, namely, </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altLang="en-US" sz="3200" b="1" i="0" u="none" strike="noStrike" kern="1200" cap="none" spc="0" normalizeH="0" baseline="0" noProof="0" dirty="0" smtClean="0">
                <a:ln>
                  <a:noFill/>
                </a:ln>
                <a:solidFill>
                  <a:schemeClr val="tx1"/>
                </a:solidFill>
                <a:effectLst/>
                <a:uLnTx/>
                <a:uFillTx/>
                <a:latin typeface="+mn-lt"/>
                <a:ea typeface="+mn-ea"/>
                <a:cs typeface="+mn-cs"/>
              </a:rPr>
              <a:t>Wants </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altLang="en-US" sz="3200" b="1" i="0" u="none" strike="noStrike" kern="1200" cap="none" spc="0" normalizeH="0" baseline="0" noProof="0" dirty="0" smtClean="0">
                <a:ln>
                  <a:noFill/>
                </a:ln>
                <a:solidFill>
                  <a:schemeClr val="tx1"/>
                </a:solidFill>
                <a:effectLst/>
                <a:uLnTx/>
                <a:uFillTx/>
                <a:latin typeface="+mn-lt"/>
                <a:ea typeface="+mn-ea"/>
                <a:cs typeface="+mn-cs"/>
              </a:rPr>
              <a:t>Ignorance</a:t>
            </a:r>
            <a:r>
              <a:rPr kumimoji="0" lang="en-US" altLang="en-US" sz="3200" b="1" i="0" u="none" strike="noStrike" kern="1200" cap="none" spc="0" normalizeH="0" baseline="0" noProof="0" dirty="0" smtClean="0">
                <a:ln>
                  <a:noFill/>
                </a:ln>
                <a:solidFill>
                  <a:schemeClr val="tx1"/>
                </a:solidFill>
                <a:effectLst/>
                <a:uLnTx/>
                <a:uFillTx/>
                <a:latin typeface="+mn-lt"/>
                <a:ea typeface="+mn-ea"/>
                <a:cs typeface="+mn-cs"/>
              </a:rPr>
              <a:t>, </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altLang="en-US" sz="3200" b="1" i="0" u="none" strike="noStrike" kern="1200" cap="none" spc="0" normalizeH="0" baseline="0" noProof="0" dirty="0" smtClean="0">
                <a:ln>
                  <a:noFill/>
                </a:ln>
                <a:solidFill>
                  <a:schemeClr val="tx1"/>
                </a:solidFill>
                <a:effectLst/>
                <a:uLnTx/>
                <a:uFillTx/>
                <a:latin typeface="+mn-lt"/>
                <a:ea typeface="+mn-ea"/>
                <a:cs typeface="+mn-cs"/>
              </a:rPr>
              <a:t>Squalor</a:t>
            </a:r>
            <a:r>
              <a:rPr kumimoji="0" lang="en-US" altLang="en-US" sz="3200" b="1" i="0" u="none" strike="noStrike" kern="1200" cap="none" spc="0" normalizeH="0" baseline="0" noProof="0" dirty="0" smtClean="0">
                <a:ln>
                  <a:noFill/>
                </a:ln>
                <a:solidFill>
                  <a:schemeClr val="tx1"/>
                </a:solidFill>
                <a:effectLst/>
                <a:uLnTx/>
                <a:uFillTx/>
                <a:latin typeface="+mn-lt"/>
                <a:ea typeface="+mn-ea"/>
                <a:cs typeface="+mn-cs"/>
              </a:rPr>
              <a:t>, and </a:t>
            </a:r>
          </a:p>
          <a:p>
            <a:pPr marL="1143000" lvl="2" indent="-228600">
              <a:lnSpc>
                <a:spcPct val="90000"/>
              </a:lnSpc>
              <a:spcBef>
                <a:spcPts val="500"/>
              </a:spcBef>
              <a:buFont typeface="Arial" panose="020B0604020202020204" pitchFamily="34" charset="0"/>
              <a:buChar char="•"/>
              <a:defRPr/>
            </a:pPr>
            <a:r>
              <a:rPr lang="en-US" altLang="en-US" sz="3200" b="1" dirty="0" smtClean="0">
                <a:solidFill>
                  <a:schemeClr val="tx1"/>
                </a:solidFill>
              </a:rPr>
              <a:t>Disease, </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altLang="en-US" sz="3200" b="1" i="0" u="none" strike="noStrike" kern="1200" cap="none" spc="0" normalizeH="0" baseline="0" noProof="0" dirty="0" smtClean="0">
                <a:ln>
                  <a:noFill/>
                </a:ln>
                <a:solidFill>
                  <a:schemeClr val="tx1"/>
                </a:solidFill>
                <a:effectLst/>
                <a:uLnTx/>
                <a:uFillTx/>
                <a:latin typeface="+mn-lt"/>
                <a:ea typeface="+mn-ea"/>
                <a:cs typeface="+mn-cs"/>
              </a:rPr>
              <a:t>Idleness</a:t>
            </a:r>
            <a:r>
              <a:rPr kumimoji="0" lang="en-US" altLang="en-US" sz="3200" b="1" i="0" u="none" strike="noStrike" kern="1200" cap="none" spc="0" normalizeH="0" baseline="0" noProof="0" dirty="0" smtClean="0">
                <a:ln>
                  <a:noFill/>
                </a:ln>
                <a:solidFill>
                  <a:schemeClr val="tx1"/>
                </a:solidFill>
                <a:effectLst/>
                <a:uLnTx/>
                <a:uFillTx/>
                <a:latin typeface="+mn-lt"/>
                <a:ea typeface="+mn-ea"/>
                <a:cs typeface="+mn-cs"/>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3"/>
          <p:cNvSpPr>
            <a:spLocks noGrp="1" noChangeArrowheads="1"/>
          </p:cNvSpPr>
          <p:nvPr>
            <p:ph idx="1"/>
          </p:nvPr>
        </p:nvSpPr>
        <p:spPr>
          <a:xfrm>
            <a:off x="594043" y="381000"/>
            <a:ext cx="10692765" cy="6324600"/>
          </a:xfrm>
        </p:spPr>
        <p:txBody>
          <a:bodyPr/>
          <a:lstStyle/>
          <a:p>
            <a:pPr eaLnBrk="1" hangingPunct="1"/>
            <a:r>
              <a:rPr lang="en-US" altLang="en-US" sz="3600" dirty="0" smtClean="0"/>
              <a:t>The </a:t>
            </a:r>
            <a:r>
              <a:rPr lang="en-US" altLang="en-US" sz="3600" dirty="0" err="1" smtClean="0"/>
              <a:t>Beveridge</a:t>
            </a:r>
            <a:r>
              <a:rPr lang="en-US" altLang="en-US" sz="3600" dirty="0" smtClean="0"/>
              <a:t> report devised a policy of social security in which social insurance is one measure.   </a:t>
            </a:r>
          </a:p>
          <a:p>
            <a:pPr eaLnBrk="1" hangingPunct="1"/>
            <a:r>
              <a:rPr lang="en-US" altLang="en-US" sz="3600" dirty="0" smtClean="0"/>
              <a:t>The main</a:t>
            </a:r>
            <a:r>
              <a:rPr lang="en-US" altLang="en-US" sz="3600" dirty="0" smtClean="0">
                <a:solidFill>
                  <a:srgbClr val="FF0000"/>
                </a:solidFill>
              </a:rPr>
              <a:t> </a:t>
            </a:r>
            <a:r>
              <a:rPr lang="en-US" altLang="en-US" sz="5400" dirty="0" smtClean="0">
                <a:solidFill>
                  <a:srgbClr val="FF0000"/>
                </a:solidFill>
              </a:rPr>
              <a:t>goal  of social security </a:t>
            </a:r>
            <a:r>
              <a:rPr lang="en-US" altLang="en-US" sz="3600" dirty="0" smtClean="0"/>
              <a:t>was </a:t>
            </a:r>
          </a:p>
          <a:p>
            <a:pPr lvl="1"/>
            <a:r>
              <a:rPr lang="en-US" altLang="en-US" sz="3200" b="1" u="sng" dirty="0" smtClean="0"/>
              <a:t>to guarantee a basic level of income for every citizen</a:t>
            </a:r>
            <a:r>
              <a:rPr lang="en-US" altLang="en-US" sz="3200" dirty="0" smtClean="0">
                <a:solidFill>
                  <a:srgbClr val="FF0000"/>
                </a:solidFill>
              </a:rPr>
              <a:t> </a:t>
            </a:r>
            <a:r>
              <a:rPr lang="en-US" altLang="en-US" sz="3200" dirty="0" smtClean="0"/>
              <a:t>with his own efforts and </a:t>
            </a:r>
          </a:p>
          <a:p>
            <a:pPr lvl="1"/>
            <a:r>
              <a:rPr lang="en-US" altLang="en-US" sz="3200" dirty="0" smtClean="0"/>
              <a:t>to initiate the incentives of securing for self and the family.</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8">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xmlns=""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Theme18</Template>
  <TotalTime>6891</TotalTime>
  <Words>1052</Words>
  <Application>Microsoft Office PowerPoint</Application>
  <PresentationFormat>Custom</PresentationFormat>
  <Paragraphs>127</Paragraphs>
  <Slides>17</Slides>
  <Notes>1</Notes>
  <HiddenSlides>1</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Theme18</vt:lpstr>
      <vt:lpstr>BEVERIDGE REPORT -1942  social insurance and allied services</vt:lpstr>
      <vt:lpstr>THE BEVERIDGE REPORT</vt:lpstr>
      <vt:lpstr>Slide 3</vt:lpstr>
      <vt:lpstr>Slide 4</vt:lpstr>
      <vt:lpstr>William Henry Beveridge </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Imran</dc:creator>
  <cp:lastModifiedBy>Imran</cp:lastModifiedBy>
  <cp:revision>66</cp:revision>
  <dcterms:created xsi:type="dcterms:W3CDTF">2016-03-07T14:38:28Z</dcterms:created>
  <dcterms:modified xsi:type="dcterms:W3CDTF">2020-02-04T05:03:18Z</dcterms:modified>
</cp:coreProperties>
</file>